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9"/>
  </p:notesMasterIdLst>
  <p:sldIdLst>
    <p:sldId id="416" r:id="rId2"/>
    <p:sldId id="385" r:id="rId3"/>
    <p:sldId id="386" r:id="rId4"/>
    <p:sldId id="624" r:id="rId5"/>
    <p:sldId id="387" r:id="rId6"/>
    <p:sldId id="389" r:id="rId7"/>
    <p:sldId id="390" r:id="rId8"/>
    <p:sldId id="437" r:id="rId9"/>
    <p:sldId id="465" r:id="rId10"/>
    <p:sldId id="392" r:id="rId11"/>
    <p:sldId id="393" r:id="rId12"/>
    <p:sldId id="394" r:id="rId13"/>
    <p:sldId id="470" r:id="rId14"/>
    <p:sldId id="469" r:id="rId15"/>
    <p:sldId id="395" r:id="rId16"/>
    <p:sldId id="464" r:id="rId17"/>
    <p:sldId id="434" r:id="rId18"/>
    <p:sldId id="463" r:id="rId19"/>
    <p:sldId id="435" r:id="rId20"/>
    <p:sldId id="462" r:id="rId21"/>
    <p:sldId id="468" r:id="rId22"/>
    <p:sldId id="467" r:id="rId23"/>
    <p:sldId id="466" r:id="rId24"/>
    <p:sldId id="396" r:id="rId25"/>
    <p:sldId id="397" r:id="rId26"/>
    <p:sldId id="398" r:id="rId27"/>
    <p:sldId id="399" r:id="rId28"/>
    <p:sldId id="572" r:id="rId29"/>
    <p:sldId id="593" r:id="rId30"/>
    <p:sldId id="594" r:id="rId31"/>
    <p:sldId id="595" r:id="rId32"/>
    <p:sldId id="596" r:id="rId33"/>
    <p:sldId id="597" r:id="rId34"/>
    <p:sldId id="600" r:id="rId35"/>
    <p:sldId id="601" r:id="rId36"/>
    <p:sldId id="602" r:id="rId37"/>
    <p:sldId id="603" r:id="rId38"/>
    <p:sldId id="613" r:id="rId39"/>
    <p:sldId id="612" r:id="rId40"/>
    <p:sldId id="604" r:id="rId41"/>
    <p:sldId id="605" r:id="rId42"/>
    <p:sldId id="607" r:id="rId43"/>
    <p:sldId id="608" r:id="rId44"/>
    <p:sldId id="609" r:id="rId45"/>
    <p:sldId id="611" r:id="rId46"/>
    <p:sldId id="610" r:id="rId47"/>
    <p:sldId id="400"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60" d="100"/>
          <a:sy n="60" d="100"/>
        </p:scale>
        <p:origin x="-1842" y="-612"/>
      </p:cViewPr>
      <p:guideLst>
        <p:guide orient="horz" pos="2160"/>
        <p:guide pos="2880"/>
      </p:guideLst>
    </p:cSldViewPr>
  </p:slideViewPr>
  <p:notesTextViewPr>
    <p:cViewPr>
      <p:scale>
        <a:sx n="100" d="100"/>
        <a:sy n="100" d="100"/>
      </p:scale>
      <p:origin x="0" y="0"/>
    </p:cViewPr>
  </p:notesTextViewPr>
  <p:sorterViewPr>
    <p:cViewPr>
      <p:scale>
        <a:sx n="84" d="100"/>
        <a:sy n="84"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6569C9-1036-4565-B537-F44CDEA6552C}" type="datetimeFigureOut">
              <a:rPr lang="en-US" smtClean="0"/>
              <a:pPr/>
              <a:t>11/20/2009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1C0D8B-7DF8-4336-A296-38DE6931CA9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91030B-9593-45CE-AA31-4430EF7A5D91}" type="datetimeFigureOut">
              <a:rPr lang="en-US" smtClean="0"/>
              <a:pPr/>
              <a:t>11/20/2009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91030B-9593-45CE-AA31-4430EF7A5D91}" type="datetimeFigureOut">
              <a:rPr lang="en-US" smtClean="0"/>
              <a:pPr/>
              <a:t>11/20/2009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91030B-9593-45CE-AA31-4430EF7A5D91}" type="datetimeFigureOut">
              <a:rPr lang="en-US" smtClean="0"/>
              <a:pPr/>
              <a:t>11/20/2009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91030B-9593-45CE-AA31-4430EF7A5D91}" type="datetimeFigureOut">
              <a:rPr lang="en-US" smtClean="0"/>
              <a:pPr/>
              <a:t>11/20/2009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91030B-9593-45CE-AA31-4430EF7A5D91}" type="datetimeFigureOut">
              <a:rPr lang="en-US" smtClean="0"/>
              <a:pPr/>
              <a:t>11/20/2009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91030B-9593-45CE-AA31-4430EF7A5D91}" type="datetimeFigureOut">
              <a:rPr lang="en-US" smtClean="0"/>
              <a:pPr/>
              <a:t>11/20/2009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91030B-9593-45CE-AA31-4430EF7A5D91}" type="datetimeFigureOut">
              <a:rPr lang="en-US" smtClean="0"/>
              <a:pPr/>
              <a:t>11/20/2009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91030B-9593-45CE-AA31-4430EF7A5D91}" type="datetimeFigureOut">
              <a:rPr lang="en-US" smtClean="0"/>
              <a:pPr/>
              <a:t>11/20/2009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91030B-9593-45CE-AA31-4430EF7A5D91}" type="datetimeFigureOut">
              <a:rPr lang="en-US" smtClean="0"/>
              <a:pPr/>
              <a:t>11/20/2009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91030B-9593-45CE-AA31-4430EF7A5D91}" type="datetimeFigureOut">
              <a:rPr lang="en-US" smtClean="0"/>
              <a:pPr/>
              <a:t>11/20/2009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91030B-9593-45CE-AA31-4430EF7A5D91}" type="datetimeFigureOut">
              <a:rPr lang="en-US" smtClean="0"/>
              <a:pPr/>
              <a:t>11/20/2009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91030B-9593-45CE-AA31-4430EF7A5D91}" type="datetimeFigureOut">
              <a:rPr lang="en-US" smtClean="0"/>
              <a:pPr/>
              <a:t>11/20/2009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4E548E-32AD-4166-AF27-ACF58AAE0C3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10.jpeg"/><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gadgetted.com/wp-content/uploads/2008/12/ballroom_dance_robot.jp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xplosion 1 3"/>
          <p:cNvSpPr/>
          <p:nvPr/>
        </p:nvSpPr>
        <p:spPr>
          <a:xfrm>
            <a:off x="-2514600" y="-2209800"/>
            <a:ext cx="10668000" cy="8686800"/>
          </a:xfrm>
          <a:prstGeom prst="irregularSeal1">
            <a:avLst/>
          </a:prstGeom>
          <a:solidFill>
            <a:schemeClr val="tx2">
              <a:lumMod val="20000"/>
              <a:lumOff val="8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smtClean="0">
                <a:solidFill>
                  <a:srgbClr val="00B0F0"/>
                </a:solidFill>
                <a:effectLst>
                  <a:outerShdw blurRad="38100" dist="38100" dir="2700000" algn="tl">
                    <a:srgbClr val="000000">
                      <a:alpha val="43137"/>
                    </a:srgbClr>
                  </a:outerShdw>
                </a:effectLst>
              </a:rPr>
              <a:t>Robot Theatre </a:t>
            </a:r>
            <a:r>
              <a:rPr lang="en-US" sz="7200" b="1" dirty="0" smtClean="0">
                <a:solidFill>
                  <a:srgbClr val="FF0000"/>
                </a:solidFill>
                <a:effectLst>
                  <a:outerShdw blurRad="38100" dist="38100" dir="2700000" algn="tl">
                    <a:srgbClr val="000000">
                      <a:alpha val="43137"/>
                    </a:srgbClr>
                  </a:outerShdw>
                </a:effectLst>
              </a:rPr>
              <a:t>Research</a:t>
            </a:r>
            <a:r>
              <a:rPr lang="en-US" sz="7200" b="1" dirty="0" smtClean="0">
                <a:solidFill>
                  <a:srgbClr val="00B0F0"/>
                </a:solidFill>
                <a:effectLst>
                  <a:outerShdw blurRad="38100" dist="38100" dir="2700000" algn="tl">
                    <a:srgbClr val="000000">
                      <a:alpha val="43137"/>
                    </a:srgbClr>
                  </a:outerShdw>
                </a:effectLst>
              </a:rPr>
              <a:t> at PSU</a:t>
            </a:r>
            <a:endParaRPr lang="en-US" sz="7200" b="1" dirty="0">
              <a:solidFill>
                <a:srgbClr val="00B0F0"/>
              </a:solidFill>
              <a:effectLst>
                <a:outerShdw blurRad="38100" dist="38100" dir="2700000" algn="tl">
                  <a:srgbClr val="000000">
                    <a:alpha val="43137"/>
                  </a:srgbClr>
                </a:outerShdw>
              </a:effectLst>
            </a:endParaRPr>
          </a:p>
        </p:txBody>
      </p:sp>
      <p:pic>
        <p:nvPicPr>
          <p:cNvPr id="3" name="Picture 2" descr="C:\mperkows\X Song Seminar Talk 2008\XL_TETRIX.jpg"/>
          <p:cNvPicPr>
            <a:picLocks noChangeAspect="1" noChangeArrowheads="1"/>
          </p:cNvPicPr>
          <p:nvPr/>
        </p:nvPicPr>
        <p:blipFill>
          <a:blip r:embed="rId2" cstate="print"/>
          <a:srcRect/>
          <a:stretch>
            <a:fillRect/>
          </a:stretch>
        </p:blipFill>
        <p:spPr bwMode="auto">
          <a:xfrm>
            <a:off x="3834328" y="2895600"/>
            <a:ext cx="5309672" cy="3962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24400" y="457200"/>
            <a:ext cx="1981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Robot</a:t>
            </a:r>
            <a:endParaRPr lang="en-US" sz="3600" dirty="0"/>
          </a:p>
        </p:txBody>
      </p:sp>
      <p:sp>
        <p:nvSpPr>
          <p:cNvPr id="3" name="Rectangle 2"/>
          <p:cNvSpPr/>
          <p:nvPr/>
        </p:nvSpPr>
        <p:spPr>
          <a:xfrm>
            <a:off x="1905000" y="457200"/>
            <a:ext cx="1981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controller</a:t>
            </a:r>
            <a:endParaRPr lang="en-US" sz="3200" dirty="0"/>
          </a:p>
        </p:txBody>
      </p:sp>
      <p:cxnSp>
        <p:nvCxnSpPr>
          <p:cNvPr id="5" name="Straight Arrow Connector 4"/>
          <p:cNvCxnSpPr>
            <a:stCxn id="3" idx="3"/>
            <a:endCxn id="2" idx="1"/>
          </p:cNvCxnSpPr>
          <p:nvPr/>
        </p:nvCxnSpPr>
        <p:spPr>
          <a:xfrm>
            <a:off x="3886200" y="990600"/>
            <a:ext cx="838200" cy="1588"/>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sp>
        <p:nvSpPr>
          <p:cNvPr id="10" name="TextBox 9"/>
          <p:cNvSpPr txBox="1"/>
          <p:nvPr/>
        </p:nvSpPr>
        <p:spPr>
          <a:xfrm>
            <a:off x="2133600" y="1600200"/>
            <a:ext cx="1676400" cy="369332"/>
          </a:xfrm>
          <a:prstGeom prst="rect">
            <a:avLst/>
          </a:prstGeom>
          <a:noFill/>
        </p:spPr>
        <p:txBody>
          <a:bodyPr wrap="square" rtlCol="0">
            <a:spAutoFit/>
          </a:bodyPr>
          <a:lstStyle/>
          <a:p>
            <a:r>
              <a:rPr lang="en-US" dirty="0" smtClean="0"/>
              <a:t>Canned code</a:t>
            </a:r>
            <a:endParaRPr lang="en-US" dirty="0"/>
          </a:p>
        </p:txBody>
      </p:sp>
      <p:sp>
        <p:nvSpPr>
          <p:cNvPr id="11" name="Rectangle 10"/>
          <p:cNvSpPr/>
          <p:nvPr/>
        </p:nvSpPr>
        <p:spPr>
          <a:xfrm>
            <a:off x="6705600" y="3810000"/>
            <a:ext cx="1981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Robot</a:t>
            </a:r>
            <a:endParaRPr lang="en-US" sz="3600" dirty="0"/>
          </a:p>
        </p:txBody>
      </p:sp>
      <p:sp>
        <p:nvSpPr>
          <p:cNvPr id="12" name="Rectangle 11"/>
          <p:cNvSpPr/>
          <p:nvPr/>
        </p:nvSpPr>
        <p:spPr>
          <a:xfrm>
            <a:off x="3886200" y="3810000"/>
            <a:ext cx="1981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controller</a:t>
            </a:r>
            <a:endParaRPr lang="en-US" sz="3200" dirty="0"/>
          </a:p>
        </p:txBody>
      </p:sp>
      <p:cxnSp>
        <p:nvCxnSpPr>
          <p:cNvPr id="13" name="Straight Arrow Connector 12"/>
          <p:cNvCxnSpPr>
            <a:stCxn id="12" idx="3"/>
            <a:endCxn id="11" idx="1"/>
          </p:cNvCxnSpPr>
          <p:nvPr/>
        </p:nvCxnSpPr>
        <p:spPr>
          <a:xfrm>
            <a:off x="5867400" y="4343400"/>
            <a:ext cx="838200" cy="1588"/>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sp>
        <p:nvSpPr>
          <p:cNvPr id="14" name="TextBox 13"/>
          <p:cNvSpPr txBox="1"/>
          <p:nvPr/>
        </p:nvSpPr>
        <p:spPr>
          <a:xfrm>
            <a:off x="5791200" y="2514600"/>
            <a:ext cx="1676400" cy="646331"/>
          </a:xfrm>
          <a:prstGeom prst="rect">
            <a:avLst/>
          </a:prstGeom>
          <a:noFill/>
        </p:spPr>
        <p:txBody>
          <a:bodyPr wrap="square" rtlCol="0">
            <a:spAutoFit/>
          </a:bodyPr>
          <a:lstStyle/>
          <a:p>
            <a:r>
              <a:rPr lang="en-US" dirty="0" smtClean="0"/>
              <a:t>Motion language</a:t>
            </a:r>
            <a:endParaRPr lang="en-US" dirty="0"/>
          </a:p>
        </p:txBody>
      </p:sp>
      <p:sp>
        <p:nvSpPr>
          <p:cNvPr id="16" name="Rectangle 15"/>
          <p:cNvSpPr/>
          <p:nvPr/>
        </p:nvSpPr>
        <p:spPr>
          <a:xfrm>
            <a:off x="1905000" y="2514600"/>
            <a:ext cx="1981200" cy="1066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2">
                    <a:lumMod val="60000"/>
                    <a:lumOff val="40000"/>
                  </a:schemeClr>
                </a:solidFill>
              </a:rPr>
              <a:t>Editor</a:t>
            </a:r>
            <a:endParaRPr lang="en-US" sz="4000" dirty="0">
              <a:solidFill>
                <a:schemeClr val="tx2">
                  <a:lumMod val="60000"/>
                  <a:lumOff val="40000"/>
                </a:schemeClr>
              </a:solidFill>
            </a:endParaRPr>
          </a:p>
        </p:txBody>
      </p:sp>
      <p:cxnSp>
        <p:nvCxnSpPr>
          <p:cNvPr id="17" name="Straight Arrow Connector 16"/>
          <p:cNvCxnSpPr/>
          <p:nvPr/>
        </p:nvCxnSpPr>
        <p:spPr>
          <a:xfrm>
            <a:off x="3886200" y="2971800"/>
            <a:ext cx="533400" cy="1588"/>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cxnSp>
        <p:nvCxnSpPr>
          <p:cNvPr id="18" name="Straight Arrow Connector 17"/>
          <p:cNvCxnSpPr/>
          <p:nvPr/>
        </p:nvCxnSpPr>
        <p:spPr>
          <a:xfrm rot="16200000" flipH="1">
            <a:off x="4725194" y="3505994"/>
            <a:ext cx="533400" cy="74612"/>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sp>
        <p:nvSpPr>
          <p:cNvPr id="19" name="Oval 18"/>
          <p:cNvSpPr/>
          <p:nvPr/>
        </p:nvSpPr>
        <p:spPr>
          <a:xfrm>
            <a:off x="4419600" y="2743200"/>
            <a:ext cx="1219200" cy="533400"/>
          </a:xfrm>
          <a:prstGeom prst="ellipse">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motion</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6705600" y="3352800"/>
            <a:ext cx="1981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Robot</a:t>
            </a:r>
            <a:endParaRPr lang="en-US" sz="3600" dirty="0"/>
          </a:p>
        </p:txBody>
      </p:sp>
      <p:sp>
        <p:nvSpPr>
          <p:cNvPr id="12" name="Rectangle 11"/>
          <p:cNvSpPr/>
          <p:nvPr/>
        </p:nvSpPr>
        <p:spPr>
          <a:xfrm>
            <a:off x="3886200" y="3352800"/>
            <a:ext cx="1981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controller</a:t>
            </a:r>
            <a:endParaRPr lang="en-US" sz="3200" dirty="0"/>
          </a:p>
        </p:txBody>
      </p:sp>
      <p:cxnSp>
        <p:nvCxnSpPr>
          <p:cNvPr id="13" name="Straight Arrow Connector 12"/>
          <p:cNvCxnSpPr>
            <a:stCxn id="12" idx="3"/>
            <a:endCxn id="11" idx="1"/>
          </p:cNvCxnSpPr>
          <p:nvPr/>
        </p:nvCxnSpPr>
        <p:spPr>
          <a:xfrm>
            <a:off x="5867400" y="3886200"/>
            <a:ext cx="838200" cy="1588"/>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sp>
        <p:nvSpPr>
          <p:cNvPr id="14" name="TextBox 13"/>
          <p:cNvSpPr txBox="1"/>
          <p:nvPr/>
        </p:nvSpPr>
        <p:spPr>
          <a:xfrm>
            <a:off x="5791200" y="2057400"/>
            <a:ext cx="1676400" cy="646331"/>
          </a:xfrm>
          <a:prstGeom prst="rect">
            <a:avLst/>
          </a:prstGeom>
          <a:noFill/>
        </p:spPr>
        <p:txBody>
          <a:bodyPr wrap="square" rtlCol="0">
            <a:spAutoFit/>
          </a:bodyPr>
          <a:lstStyle/>
          <a:p>
            <a:r>
              <a:rPr lang="en-US" dirty="0" smtClean="0"/>
              <a:t>Motion language</a:t>
            </a:r>
            <a:endParaRPr lang="en-US" dirty="0"/>
          </a:p>
        </p:txBody>
      </p:sp>
      <p:sp>
        <p:nvSpPr>
          <p:cNvPr id="16" name="Rectangle 15"/>
          <p:cNvSpPr/>
          <p:nvPr/>
        </p:nvSpPr>
        <p:spPr>
          <a:xfrm>
            <a:off x="1905000" y="2057400"/>
            <a:ext cx="1981200" cy="1066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2">
                    <a:lumMod val="60000"/>
                    <a:lumOff val="40000"/>
                  </a:schemeClr>
                </a:solidFill>
              </a:rPr>
              <a:t>Editor</a:t>
            </a:r>
            <a:endParaRPr lang="en-US" sz="4000" dirty="0">
              <a:solidFill>
                <a:schemeClr val="tx2">
                  <a:lumMod val="60000"/>
                  <a:lumOff val="40000"/>
                </a:schemeClr>
              </a:solidFill>
            </a:endParaRPr>
          </a:p>
        </p:txBody>
      </p:sp>
      <p:cxnSp>
        <p:nvCxnSpPr>
          <p:cNvPr id="17" name="Straight Arrow Connector 16"/>
          <p:cNvCxnSpPr/>
          <p:nvPr/>
        </p:nvCxnSpPr>
        <p:spPr>
          <a:xfrm>
            <a:off x="3886200" y="2514600"/>
            <a:ext cx="533400" cy="1588"/>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cxnSp>
        <p:nvCxnSpPr>
          <p:cNvPr id="18" name="Straight Arrow Connector 17"/>
          <p:cNvCxnSpPr/>
          <p:nvPr/>
        </p:nvCxnSpPr>
        <p:spPr>
          <a:xfrm rot="16200000" flipH="1">
            <a:off x="4725194" y="3048794"/>
            <a:ext cx="533400" cy="74612"/>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sp>
        <p:nvSpPr>
          <p:cNvPr id="19" name="Oval 18"/>
          <p:cNvSpPr/>
          <p:nvPr/>
        </p:nvSpPr>
        <p:spPr>
          <a:xfrm>
            <a:off x="4419600" y="2286000"/>
            <a:ext cx="1219200" cy="533400"/>
          </a:xfrm>
          <a:prstGeom prst="ellipse">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motion</a:t>
            </a:r>
            <a:endParaRPr lang="en-US" dirty="0"/>
          </a:p>
        </p:txBody>
      </p:sp>
      <p:sp>
        <p:nvSpPr>
          <p:cNvPr id="15" name="Rectangle 14"/>
          <p:cNvSpPr/>
          <p:nvPr/>
        </p:nvSpPr>
        <p:spPr>
          <a:xfrm>
            <a:off x="304800" y="1524000"/>
            <a:ext cx="1143000" cy="838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2060"/>
                </a:solidFill>
              </a:rPr>
              <a:t>Motion Capture</a:t>
            </a:r>
            <a:endParaRPr lang="en-US" sz="2000" dirty="0">
              <a:solidFill>
                <a:srgbClr val="002060"/>
              </a:solidFill>
            </a:endParaRPr>
          </a:p>
        </p:txBody>
      </p:sp>
      <p:sp>
        <p:nvSpPr>
          <p:cNvPr id="20" name="Rectangle 19"/>
          <p:cNvSpPr/>
          <p:nvPr/>
        </p:nvSpPr>
        <p:spPr>
          <a:xfrm>
            <a:off x="2362200" y="228600"/>
            <a:ext cx="1371600" cy="838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2060"/>
                </a:solidFill>
              </a:rPr>
              <a:t>Inverse</a:t>
            </a:r>
          </a:p>
          <a:p>
            <a:pPr algn="ctr"/>
            <a:r>
              <a:rPr lang="en-US" sz="2000" dirty="0" smtClean="0">
                <a:solidFill>
                  <a:srgbClr val="002060"/>
                </a:solidFill>
              </a:rPr>
              <a:t>Kinematics</a:t>
            </a:r>
            <a:endParaRPr lang="en-US" sz="2000" dirty="0">
              <a:solidFill>
                <a:srgbClr val="002060"/>
              </a:solidFill>
            </a:endParaRPr>
          </a:p>
        </p:txBody>
      </p:sp>
      <p:sp>
        <p:nvSpPr>
          <p:cNvPr id="21" name="Rectangle 20"/>
          <p:cNvSpPr/>
          <p:nvPr/>
        </p:nvSpPr>
        <p:spPr>
          <a:xfrm>
            <a:off x="4114800" y="304800"/>
            <a:ext cx="1371600" cy="838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2060"/>
                </a:solidFill>
              </a:rPr>
              <a:t>Forward</a:t>
            </a:r>
          </a:p>
          <a:p>
            <a:pPr algn="ctr"/>
            <a:r>
              <a:rPr lang="en-US" sz="2000" dirty="0" smtClean="0">
                <a:solidFill>
                  <a:srgbClr val="002060"/>
                </a:solidFill>
              </a:rPr>
              <a:t>Kinematics</a:t>
            </a:r>
            <a:endParaRPr lang="en-US" sz="2000" dirty="0">
              <a:solidFill>
                <a:srgbClr val="002060"/>
              </a:solidFill>
            </a:endParaRPr>
          </a:p>
        </p:txBody>
      </p:sp>
      <p:cxnSp>
        <p:nvCxnSpPr>
          <p:cNvPr id="23" name="Straight Arrow Connector 22"/>
          <p:cNvCxnSpPr>
            <a:endCxn id="16" idx="1"/>
          </p:cNvCxnSpPr>
          <p:nvPr/>
        </p:nvCxnSpPr>
        <p:spPr>
          <a:xfrm rot="16200000" flipH="1">
            <a:off x="1371600" y="2057400"/>
            <a:ext cx="6096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20" idx="2"/>
            <a:endCxn id="16" idx="0"/>
          </p:cNvCxnSpPr>
          <p:nvPr/>
        </p:nvCxnSpPr>
        <p:spPr>
          <a:xfrm rot="5400000">
            <a:off x="2476500" y="1485900"/>
            <a:ext cx="9906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21" idx="2"/>
          </p:cNvCxnSpPr>
          <p:nvPr/>
        </p:nvCxnSpPr>
        <p:spPr>
          <a:xfrm rot="5400000">
            <a:off x="3695700" y="952500"/>
            <a:ext cx="914400" cy="1295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0" y="5029200"/>
            <a:ext cx="8686800" cy="1631216"/>
          </a:xfrm>
          <a:prstGeom prst="rect">
            <a:avLst/>
          </a:prstGeom>
          <a:noFill/>
        </p:spPr>
        <p:txBody>
          <a:bodyPr wrap="square" rtlCol="0">
            <a:spAutoFit/>
          </a:bodyPr>
          <a:lstStyle/>
          <a:p>
            <a:pPr marL="342900" indent="-342900">
              <a:buFont typeface="+mj-lt"/>
              <a:buAutoNum type="arabicPeriod"/>
            </a:pPr>
            <a:r>
              <a:rPr lang="en-US" sz="2000" dirty="0" smtClean="0"/>
              <a:t>A very sophisticated system  can be used to create motion but  all events are designed off-line.</a:t>
            </a:r>
          </a:p>
          <a:p>
            <a:pPr marL="342900" indent="-342900">
              <a:buFont typeface="+mj-lt"/>
              <a:buAutoNum type="arabicPeriod"/>
            </a:pPr>
            <a:r>
              <a:rPr lang="en-US" sz="2000" dirty="0" smtClean="0"/>
              <a:t>Some small feedback, internal and external, can be used, for instance to avoid robots bumping to one another, but the robots generally follow the canned script.</a:t>
            </a:r>
            <a:endParaRPr lang="en-US" sz="2000" dirty="0"/>
          </a:p>
        </p:txBody>
      </p:sp>
      <p:sp>
        <p:nvSpPr>
          <p:cNvPr id="26" name="Rectangle 25"/>
          <p:cNvSpPr/>
          <p:nvPr/>
        </p:nvSpPr>
        <p:spPr>
          <a:xfrm>
            <a:off x="1066800" y="3733800"/>
            <a:ext cx="1600200" cy="838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2060"/>
                </a:solidFill>
              </a:rPr>
              <a:t>Evolutionary Algorithms</a:t>
            </a:r>
            <a:endParaRPr lang="en-US" sz="2000" dirty="0">
              <a:solidFill>
                <a:srgbClr val="002060"/>
              </a:solidFill>
            </a:endParaRPr>
          </a:p>
        </p:txBody>
      </p:sp>
      <p:cxnSp>
        <p:nvCxnSpPr>
          <p:cNvPr id="28" name="Straight Arrow Connector 27"/>
          <p:cNvCxnSpPr/>
          <p:nvPr/>
        </p:nvCxnSpPr>
        <p:spPr>
          <a:xfrm flipV="1">
            <a:off x="1600200" y="3124200"/>
            <a:ext cx="7620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6934200" y="1219200"/>
            <a:ext cx="1981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Robots</a:t>
            </a:r>
            <a:endParaRPr lang="en-US" sz="3600" dirty="0"/>
          </a:p>
        </p:txBody>
      </p:sp>
      <p:sp>
        <p:nvSpPr>
          <p:cNvPr id="12" name="Rectangle 11"/>
          <p:cNvSpPr/>
          <p:nvPr/>
        </p:nvSpPr>
        <p:spPr>
          <a:xfrm>
            <a:off x="3886200" y="4267200"/>
            <a:ext cx="1981200" cy="1066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002060"/>
                </a:solidFill>
              </a:rPr>
              <a:t>controller</a:t>
            </a:r>
            <a:endParaRPr lang="en-US" sz="3200" b="1" dirty="0">
              <a:solidFill>
                <a:srgbClr val="002060"/>
              </a:solidFill>
            </a:endParaRPr>
          </a:p>
        </p:txBody>
      </p:sp>
      <p:cxnSp>
        <p:nvCxnSpPr>
          <p:cNvPr id="13" name="Straight Arrow Connector 12"/>
          <p:cNvCxnSpPr>
            <a:endCxn id="11" idx="1"/>
          </p:cNvCxnSpPr>
          <p:nvPr/>
        </p:nvCxnSpPr>
        <p:spPr>
          <a:xfrm rot="5400000" flipH="1" flipV="1">
            <a:off x="5067300" y="2552700"/>
            <a:ext cx="2667000" cy="1066800"/>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sp>
        <p:nvSpPr>
          <p:cNvPr id="14" name="TextBox 13"/>
          <p:cNvSpPr txBox="1"/>
          <p:nvPr/>
        </p:nvSpPr>
        <p:spPr>
          <a:xfrm>
            <a:off x="4267200" y="2514600"/>
            <a:ext cx="1676400" cy="646331"/>
          </a:xfrm>
          <a:prstGeom prst="rect">
            <a:avLst/>
          </a:prstGeom>
          <a:noFill/>
        </p:spPr>
        <p:txBody>
          <a:bodyPr wrap="square" rtlCol="0">
            <a:spAutoFit/>
          </a:bodyPr>
          <a:lstStyle/>
          <a:p>
            <a:r>
              <a:rPr lang="en-US" dirty="0" smtClean="0"/>
              <a:t>Events language</a:t>
            </a:r>
            <a:endParaRPr lang="en-US" dirty="0"/>
          </a:p>
        </p:txBody>
      </p:sp>
      <p:sp>
        <p:nvSpPr>
          <p:cNvPr id="16" name="Rectangle 15"/>
          <p:cNvSpPr/>
          <p:nvPr/>
        </p:nvSpPr>
        <p:spPr>
          <a:xfrm>
            <a:off x="1600200" y="2971800"/>
            <a:ext cx="2057400" cy="1371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2060"/>
                </a:solidFill>
              </a:rPr>
              <a:t>Universal Event</a:t>
            </a:r>
          </a:p>
          <a:p>
            <a:pPr algn="ctr"/>
            <a:r>
              <a:rPr lang="en-US" sz="2800" b="1" dirty="0" smtClean="0">
                <a:solidFill>
                  <a:srgbClr val="002060"/>
                </a:solidFill>
              </a:rPr>
              <a:t>Editor</a:t>
            </a:r>
            <a:endParaRPr lang="en-US" sz="2800" b="1" dirty="0">
              <a:solidFill>
                <a:srgbClr val="002060"/>
              </a:solidFill>
            </a:endParaRPr>
          </a:p>
        </p:txBody>
      </p:sp>
      <p:cxnSp>
        <p:nvCxnSpPr>
          <p:cNvPr id="17" name="Straight Arrow Connector 16"/>
          <p:cNvCxnSpPr/>
          <p:nvPr/>
        </p:nvCxnSpPr>
        <p:spPr>
          <a:xfrm flipV="1">
            <a:off x="3657600" y="3430588"/>
            <a:ext cx="762000" cy="74612"/>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cxnSp>
        <p:nvCxnSpPr>
          <p:cNvPr id="18" name="Straight Arrow Connector 17"/>
          <p:cNvCxnSpPr/>
          <p:nvPr/>
        </p:nvCxnSpPr>
        <p:spPr>
          <a:xfrm rot="16200000" flipH="1">
            <a:off x="4725194" y="3963194"/>
            <a:ext cx="533400" cy="74612"/>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sp>
        <p:nvSpPr>
          <p:cNvPr id="19" name="Oval 18"/>
          <p:cNvSpPr/>
          <p:nvPr/>
        </p:nvSpPr>
        <p:spPr>
          <a:xfrm>
            <a:off x="4419600" y="3200400"/>
            <a:ext cx="1219200" cy="533400"/>
          </a:xfrm>
          <a:prstGeom prst="ellipse">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events</a:t>
            </a:r>
            <a:endParaRPr lang="en-US" dirty="0"/>
          </a:p>
        </p:txBody>
      </p:sp>
      <p:sp>
        <p:nvSpPr>
          <p:cNvPr id="15" name="Rectangle 14"/>
          <p:cNvSpPr/>
          <p:nvPr/>
        </p:nvSpPr>
        <p:spPr>
          <a:xfrm>
            <a:off x="914400" y="1143000"/>
            <a:ext cx="1143000" cy="838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2060"/>
                </a:solidFill>
              </a:rPr>
              <a:t>Motion Capture</a:t>
            </a:r>
            <a:endParaRPr lang="en-US" sz="2000" dirty="0">
              <a:solidFill>
                <a:srgbClr val="002060"/>
              </a:solidFill>
            </a:endParaRPr>
          </a:p>
        </p:txBody>
      </p:sp>
      <p:sp>
        <p:nvSpPr>
          <p:cNvPr id="20" name="Rectangle 19"/>
          <p:cNvSpPr/>
          <p:nvPr/>
        </p:nvSpPr>
        <p:spPr>
          <a:xfrm>
            <a:off x="2362200" y="1143000"/>
            <a:ext cx="1371600" cy="838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2060"/>
                </a:solidFill>
              </a:rPr>
              <a:t>Inverse</a:t>
            </a:r>
          </a:p>
          <a:p>
            <a:pPr algn="ctr"/>
            <a:r>
              <a:rPr lang="en-US" sz="2000" dirty="0" smtClean="0">
                <a:solidFill>
                  <a:srgbClr val="002060"/>
                </a:solidFill>
              </a:rPr>
              <a:t>Kinematics</a:t>
            </a:r>
            <a:endParaRPr lang="en-US" sz="2000" dirty="0">
              <a:solidFill>
                <a:srgbClr val="002060"/>
              </a:solidFill>
            </a:endParaRPr>
          </a:p>
        </p:txBody>
      </p:sp>
      <p:sp>
        <p:nvSpPr>
          <p:cNvPr id="21" name="Rectangle 20"/>
          <p:cNvSpPr/>
          <p:nvPr/>
        </p:nvSpPr>
        <p:spPr>
          <a:xfrm>
            <a:off x="4114800" y="1219200"/>
            <a:ext cx="1371600" cy="838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2060"/>
                </a:solidFill>
              </a:rPr>
              <a:t>Forward</a:t>
            </a:r>
          </a:p>
          <a:p>
            <a:pPr algn="ctr"/>
            <a:r>
              <a:rPr lang="en-US" sz="2000" dirty="0" smtClean="0">
                <a:solidFill>
                  <a:srgbClr val="002060"/>
                </a:solidFill>
              </a:rPr>
              <a:t>Kinematics</a:t>
            </a:r>
            <a:endParaRPr lang="en-US" sz="2000" dirty="0">
              <a:solidFill>
                <a:srgbClr val="002060"/>
              </a:solidFill>
            </a:endParaRPr>
          </a:p>
        </p:txBody>
      </p:sp>
      <p:cxnSp>
        <p:nvCxnSpPr>
          <p:cNvPr id="23" name="Straight Arrow Connector 22"/>
          <p:cNvCxnSpPr>
            <a:stCxn id="15" idx="2"/>
          </p:cNvCxnSpPr>
          <p:nvPr/>
        </p:nvCxnSpPr>
        <p:spPr>
          <a:xfrm rot="16200000" flipH="1">
            <a:off x="1390650" y="2076450"/>
            <a:ext cx="990600" cy="800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20" idx="2"/>
            <a:endCxn id="16" idx="0"/>
          </p:cNvCxnSpPr>
          <p:nvPr/>
        </p:nvCxnSpPr>
        <p:spPr>
          <a:xfrm rot="5400000">
            <a:off x="2343150" y="2266950"/>
            <a:ext cx="99060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21" idx="2"/>
          </p:cNvCxnSpPr>
          <p:nvPr/>
        </p:nvCxnSpPr>
        <p:spPr>
          <a:xfrm rot="5400000">
            <a:off x="3695700" y="1866900"/>
            <a:ext cx="914400" cy="1295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7010400" y="2819400"/>
            <a:ext cx="1981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Lighting</a:t>
            </a:r>
          </a:p>
          <a:p>
            <a:pPr algn="ctr"/>
            <a:r>
              <a:rPr lang="en-US" sz="3200" dirty="0" smtClean="0"/>
              <a:t>System</a:t>
            </a:r>
            <a:endParaRPr lang="en-US" sz="3200" dirty="0"/>
          </a:p>
        </p:txBody>
      </p:sp>
      <p:sp>
        <p:nvSpPr>
          <p:cNvPr id="26" name="Rectangle 25"/>
          <p:cNvSpPr/>
          <p:nvPr/>
        </p:nvSpPr>
        <p:spPr>
          <a:xfrm>
            <a:off x="7010400" y="4267200"/>
            <a:ext cx="1981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Sound System</a:t>
            </a:r>
            <a:endParaRPr lang="en-US" sz="2800" dirty="0"/>
          </a:p>
        </p:txBody>
      </p:sp>
      <p:sp>
        <p:nvSpPr>
          <p:cNvPr id="28" name="Rectangle 27"/>
          <p:cNvSpPr/>
          <p:nvPr/>
        </p:nvSpPr>
        <p:spPr>
          <a:xfrm>
            <a:off x="7010400" y="5638800"/>
            <a:ext cx="1981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Curtain and all equipment</a:t>
            </a:r>
            <a:endParaRPr lang="en-US" sz="2400" dirty="0"/>
          </a:p>
        </p:txBody>
      </p:sp>
      <p:cxnSp>
        <p:nvCxnSpPr>
          <p:cNvPr id="29" name="Straight Arrow Connector 28"/>
          <p:cNvCxnSpPr>
            <a:endCxn id="22" idx="1"/>
          </p:cNvCxnSpPr>
          <p:nvPr/>
        </p:nvCxnSpPr>
        <p:spPr>
          <a:xfrm rot="5400000" flipH="1" flipV="1">
            <a:off x="5829300" y="3390900"/>
            <a:ext cx="1219200" cy="1143000"/>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cxnSp>
        <p:nvCxnSpPr>
          <p:cNvPr id="33" name="Straight Arrow Connector 32"/>
          <p:cNvCxnSpPr>
            <a:endCxn id="26" idx="1"/>
          </p:cNvCxnSpPr>
          <p:nvPr/>
        </p:nvCxnSpPr>
        <p:spPr>
          <a:xfrm>
            <a:off x="5867400" y="4800600"/>
            <a:ext cx="1143000" cy="1588"/>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cxnSp>
        <p:nvCxnSpPr>
          <p:cNvPr id="35" name="Straight Arrow Connector 34"/>
          <p:cNvCxnSpPr>
            <a:endCxn id="28" idx="1"/>
          </p:cNvCxnSpPr>
          <p:nvPr/>
        </p:nvCxnSpPr>
        <p:spPr>
          <a:xfrm>
            <a:off x="5867400" y="5105400"/>
            <a:ext cx="1143000" cy="1066800"/>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sp>
        <p:nvSpPr>
          <p:cNvPr id="43" name="Rectangle 42"/>
          <p:cNvSpPr/>
          <p:nvPr/>
        </p:nvSpPr>
        <p:spPr>
          <a:xfrm>
            <a:off x="685800" y="4724400"/>
            <a:ext cx="1143000" cy="838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2060"/>
                </a:solidFill>
              </a:rPr>
              <a:t>script</a:t>
            </a:r>
            <a:endParaRPr lang="en-US" sz="2000" dirty="0">
              <a:solidFill>
                <a:srgbClr val="002060"/>
              </a:solidFill>
            </a:endParaRPr>
          </a:p>
        </p:txBody>
      </p:sp>
      <p:cxnSp>
        <p:nvCxnSpPr>
          <p:cNvPr id="44" name="Straight Arrow Connector 43"/>
          <p:cNvCxnSpPr>
            <a:stCxn id="43" idx="0"/>
          </p:cNvCxnSpPr>
          <p:nvPr/>
        </p:nvCxnSpPr>
        <p:spPr>
          <a:xfrm rot="5400000" flipH="1" flipV="1">
            <a:off x="1428750" y="4171950"/>
            <a:ext cx="381000" cy="723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0" y="0"/>
            <a:ext cx="9144000" cy="830997"/>
          </a:xfrm>
          <a:prstGeom prst="rect">
            <a:avLst/>
          </a:prstGeom>
          <a:noFill/>
        </p:spPr>
        <p:txBody>
          <a:bodyPr wrap="square" rtlCol="0">
            <a:spAutoFit/>
          </a:bodyPr>
          <a:lstStyle/>
          <a:p>
            <a:pPr algn="ctr"/>
            <a:r>
              <a:rPr lang="en-US" sz="4800" b="1" dirty="0" smtClean="0">
                <a:solidFill>
                  <a:srgbClr val="FF0000"/>
                </a:solidFill>
                <a:effectLst>
                  <a:outerShdw blurRad="38100" dist="38100" dir="2700000" algn="tl">
                    <a:srgbClr val="000000">
                      <a:alpha val="43137"/>
                    </a:srgbClr>
                  </a:outerShdw>
                </a:effectLst>
              </a:rPr>
              <a:t>Universal  Event  Editor</a:t>
            </a:r>
            <a:endParaRPr lang="en-US" sz="4800" b="1" dirty="0">
              <a:solidFill>
                <a:srgbClr val="FF0000"/>
              </a:solidFill>
              <a:effectLst>
                <a:outerShdw blurRad="38100" dist="38100" dir="2700000" algn="tl">
                  <a:srgbClr val="000000">
                    <a:alpha val="43137"/>
                  </a:srgbClr>
                </a:outerShdw>
              </a:effectLst>
            </a:endParaRPr>
          </a:p>
        </p:txBody>
      </p:sp>
      <p:sp>
        <p:nvSpPr>
          <p:cNvPr id="30" name="Oval 29"/>
          <p:cNvSpPr/>
          <p:nvPr/>
        </p:nvSpPr>
        <p:spPr>
          <a:xfrm>
            <a:off x="0" y="3048000"/>
            <a:ext cx="1219200" cy="1066800"/>
          </a:xfrm>
          <a:prstGeom prst="ellipse">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Initial events</a:t>
            </a:r>
            <a:endParaRPr lang="en-US" dirty="0"/>
          </a:p>
        </p:txBody>
      </p:sp>
      <p:cxnSp>
        <p:nvCxnSpPr>
          <p:cNvPr id="31" name="Straight Arrow Connector 30"/>
          <p:cNvCxnSpPr>
            <a:stCxn id="30" idx="6"/>
          </p:cNvCxnSpPr>
          <p:nvPr/>
        </p:nvCxnSpPr>
        <p:spPr>
          <a:xfrm>
            <a:off x="1219200" y="3581400"/>
            <a:ext cx="381000" cy="228600"/>
          </a:xfrm>
          <a:prstGeom prst="straightConnector1">
            <a:avLst/>
          </a:prstGeom>
          <a:ln>
            <a:headEnd w="lg" len="lg"/>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68962"/>
          </a:xfrm>
        </p:spPr>
        <p:txBody>
          <a:bodyPr>
            <a:noAutofit/>
          </a:bodyPr>
          <a:lstStyle/>
          <a:p>
            <a:r>
              <a:rPr lang="en-US" sz="8000" b="1" dirty="0" smtClean="0">
                <a:effectLst>
                  <a:outerShdw blurRad="38100" dist="38100" dir="2700000" algn="tl">
                    <a:srgbClr val="000000">
                      <a:alpha val="43137"/>
                    </a:srgbClr>
                  </a:outerShdw>
                </a:effectLst>
              </a:rPr>
              <a:t>Universal Editors for Robot Theatre</a:t>
            </a:r>
            <a:endParaRPr lang="en-US" sz="8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5638800" y="5562600"/>
            <a:ext cx="1447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Perception Editor</a:t>
            </a:r>
            <a:endParaRPr lang="en-US" dirty="0"/>
          </a:p>
        </p:txBody>
      </p:sp>
      <p:cxnSp>
        <p:nvCxnSpPr>
          <p:cNvPr id="19" name="Elbow Connector 18"/>
          <p:cNvCxnSpPr/>
          <p:nvPr/>
        </p:nvCxnSpPr>
        <p:spPr>
          <a:xfrm rot="10800000">
            <a:off x="1219201" y="8151811"/>
            <a:ext cx="5105400" cy="158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4495800" y="6172200"/>
            <a:ext cx="42672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rPr>
              <a:t>Examples – input output pairs</a:t>
            </a:r>
            <a:endParaRPr lang="en-US" sz="2400" dirty="0">
              <a:solidFill>
                <a:srgbClr val="002060"/>
              </a:solidFill>
            </a:endParaRPr>
          </a:p>
        </p:txBody>
      </p:sp>
      <p:grpSp>
        <p:nvGrpSpPr>
          <p:cNvPr id="60" name="Group 59"/>
          <p:cNvGrpSpPr/>
          <p:nvPr/>
        </p:nvGrpSpPr>
        <p:grpSpPr>
          <a:xfrm>
            <a:off x="381000" y="1371600"/>
            <a:ext cx="7086600" cy="3352800"/>
            <a:chOff x="152400" y="1371600"/>
            <a:chExt cx="8382000" cy="4114800"/>
          </a:xfrm>
        </p:grpSpPr>
        <p:sp>
          <p:nvSpPr>
            <p:cNvPr id="16" name="Rectangle 15"/>
            <p:cNvSpPr/>
            <p:nvPr/>
          </p:nvSpPr>
          <p:spPr>
            <a:xfrm>
              <a:off x="228600" y="1676400"/>
              <a:ext cx="1447800" cy="685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rPr>
                <a:t>cameras</a:t>
              </a:r>
              <a:endParaRPr lang="en-US" sz="2400" dirty="0">
                <a:solidFill>
                  <a:srgbClr val="002060"/>
                </a:solidFill>
              </a:endParaRPr>
            </a:p>
          </p:txBody>
        </p:sp>
        <p:grpSp>
          <p:nvGrpSpPr>
            <p:cNvPr id="54" name="Group 53"/>
            <p:cNvGrpSpPr/>
            <p:nvPr/>
          </p:nvGrpSpPr>
          <p:grpSpPr>
            <a:xfrm>
              <a:off x="1905000" y="1371600"/>
              <a:ext cx="6629400" cy="4114800"/>
              <a:chOff x="685800" y="609600"/>
              <a:chExt cx="6984999" cy="4343400"/>
            </a:xfrm>
          </p:grpSpPr>
          <p:sp>
            <p:nvSpPr>
              <p:cNvPr id="2" name="Rectangle 1"/>
              <p:cNvSpPr/>
              <p:nvPr/>
            </p:nvSpPr>
            <p:spPr>
              <a:xfrm>
                <a:off x="5029200" y="609600"/>
                <a:ext cx="2286000" cy="1143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rPr>
                  <a:t>Neural Nets</a:t>
                </a:r>
                <a:endParaRPr lang="en-US" sz="3200" dirty="0">
                  <a:solidFill>
                    <a:schemeClr val="tx1"/>
                  </a:solidFill>
                </a:endParaRPr>
              </a:p>
            </p:txBody>
          </p:sp>
          <p:sp>
            <p:nvSpPr>
              <p:cNvPr id="3" name="Rectangle 2"/>
              <p:cNvSpPr/>
              <p:nvPr/>
            </p:nvSpPr>
            <p:spPr>
              <a:xfrm>
                <a:off x="2057400" y="762000"/>
                <a:ext cx="2133600" cy="1524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rPr>
                  <a:t>Principal Component</a:t>
                </a:r>
              </a:p>
              <a:p>
                <a:pPr algn="ctr"/>
                <a:r>
                  <a:rPr lang="en-US" sz="2400" dirty="0" smtClean="0">
                    <a:solidFill>
                      <a:srgbClr val="002060"/>
                    </a:solidFill>
                  </a:rPr>
                  <a:t>Analysis</a:t>
                </a:r>
                <a:endParaRPr lang="en-US" sz="2400" dirty="0">
                  <a:solidFill>
                    <a:srgbClr val="002060"/>
                  </a:solidFill>
                </a:endParaRPr>
              </a:p>
            </p:txBody>
          </p:sp>
          <p:cxnSp>
            <p:nvCxnSpPr>
              <p:cNvPr id="26" name="Straight Arrow Connector 25"/>
              <p:cNvCxnSpPr>
                <a:endCxn id="27" idx="1"/>
              </p:cNvCxnSpPr>
              <p:nvPr/>
            </p:nvCxnSpPr>
            <p:spPr>
              <a:xfrm rot="16200000" flipH="1">
                <a:off x="3943085" y="1697302"/>
                <a:ext cx="1335618" cy="836610"/>
              </a:xfrm>
              <a:prstGeom prst="straightConnector1">
                <a:avLst/>
              </a:prstGeom>
              <a:ln w="57150">
                <a:tailEnd type="arrow"/>
              </a:ln>
            </p:spPr>
            <p:style>
              <a:lnRef idx="1">
                <a:schemeClr val="accent2"/>
              </a:lnRef>
              <a:fillRef idx="0">
                <a:schemeClr val="accent2"/>
              </a:fillRef>
              <a:effectRef idx="0">
                <a:schemeClr val="accent2"/>
              </a:effectRef>
              <a:fontRef idx="minor">
                <a:schemeClr val="tx1"/>
              </a:fontRef>
            </p:style>
          </p:cxnSp>
          <p:cxnSp>
            <p:nvCxnSpPr>
              <p:cNvPr id="29" name="Shape 28"/>
              <p:cNvCxnSpPr>
                <a:endCxn id="3" idx="1"/>
              </p:cNvCxnSpPr>
              <p:nvPr/>
            </p:nvCxnSpPr>
            <p:spPr>
              <a:xfrm flipV="1">
                <a:off x="685800" y="1524000"/>
                <a:ext cx="1371600" cy="762000"/>
              </a:xfrm>
              <a:prstGeom prst="bentConnector3">
                <a:avLst>
                  <a:gd name="adj1" fmla="val 50000"/>
                </a:avLst>
              </a:prstGeom>
              <a:ln w="76200">
                <a:tailEnd type="arrow"/>
              </a:ln>
            </p:spPr>
            <p:style>
              <a:lnRef idx="1">
                <a:schemeClr val="accent3"/>
              </a:lnRef>
              <a:fillRef idx="0">
                <a:schemeClr val="accent3"/>
              </a:fillRef>
              <a:effectRef idx="0">
                <a:schemeClr val="accent3"/>
              </a:effectRef>
              <a:fontRef idx="minor">
                <a:schemeClr val="tx1"/>
              </a:fontRef>
            </p:style>
          </p:cxnSp>
          <p:sp>
            <p:nvSpPr>
              <p:cNvPr id="24" name="Rectangle 23"/>
              <p:cNvSpPr/>
              <p:nvPr/>
            </p:nvSpPr>
            <p:spPr>
              <a:xfrm>
                <a:off x="2057400" y="2667000"/>
                <a:ext cx="2133600" cy="1524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Various Feature</a:t>
                </a:r>
              </a:p>
              <a:p>
                <a:pPr algn="ctr"/>
                <a:r>
                  <a:rPr lang="en-US" dirty="0" smtClean="0">
                    <a:solidFill>
                      <a:srgbClr val="002060"/>
                    </a:solidFill>
                  </a:rPr>
                  <a:t>Extracting</a:t>
                </a:r>
              </a:p>
              <a:p>
                <a:pPr algn="ctr"/>
                <a:r>
                  <a:rPr lang="en-US" dirty="0" smtClean="0">
                    <a:solidFill>
                      <a:srgbClr val="002060"/>
                    </a:solidFill>
                  </a:rPr>
                  <a:t>Methods </a:t>
                </a:r>
                <a:endParaRPr lang="en-US" dirty="0">
                  <a:solidFill>
                    <a:srgbClr val="002060"/>
                  </a:solidFill>
                </a:endParaRPr>
              </a:p>
            </p:txBody>
          </p:sp>
          <p:sp>
            <p:nvSpPr>
              <p:cNvPr id="27" name="Rectangle 26"/>
              <p:cNvSpPr/>
              <p:nvPr/>
            </p:nvSpPr>
            <p:spPr>
              <a:xfrm>
                <a:off x="5029199" y="2137833"/>
                <a:ext cx="2641600" cy="129116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Constructive</a:t>
                </a:r>
              </a:p>
              <a:p>
                <a:pPr algn="ctr"/>
                <a:r>
                  <a:rPr lang="en-US" sz="2400" dirty="0" smtClean="0">
                    <a:solidFill>
                      <a:schemeClr val="tx1"/>
                    </a:solidFill>
                  </a:rPr>
                  <a:t>Induction</a:t>
                </a:r>
                <a:endParaRPr lang="en-US" sz="3200" dirty="0">
                  <a:solidFill>
                    <a:schemeClr val="tx1"/>
                  </a:solidFill>
                </a:endParaRPr>
              </a:p>
            </p:txBody>
          </p:sp>
          <p:sp>
            <p:nvSpPr>
              <p:cNvPr id="28" name="Rectangle 27"/>
              <p:cNvSpPr/>
              <p:nvPr/>
            </p:nvSpPr>
            <p:spPr>
              <a:xfrm>
                <a:off x="5105400" y="3810000"/>
                <a:ext cx="2286000" cy="1143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Clustering</a:t>
                </a:r>
                <a:endParaRPr lang="en-US" sz="2800" dirty="0">
                  <a:solidFill>
                    <a:schemeClr val="tx1"/>
                  </a:solidFill>
                </a:endParaRPr>
              </a:p>
            </p:txBody>
          </p:sp>
          <p:cxnSp>
            <p:nvCxnSpPr>
              <p:cNvPr id="33" name="Shape 28"/>
              <p:cNvCxnSpPr>
                <a:endCxn id="24" idx="1"/>
              </p:cNvCxnSpPr>
              <p:nvPr/>
            </p:nvCxnSpPr>
            <p:spPr>
              <a:xfrm>
                <a:off x="685800" y="2362200"/>
                <a:ext cx="1371600" cy="1066800"/>
              </a:xfrm>
              <a:prstGeom prst="bentConnector3">
                <a:avLst>
                  <a:gd name="adj1" fmla="val 50000"/>
                </a:avLst>
              </a:prstGeom>
              <a:ln w="76200">
                <a:tailEnd type="arrow"/>
              </a:ln>
            </p:spPr>
            <p:style>
              <a:lnRef idx="1">
                <a:schemeClr val="accent3"/>
              </a:lnRef>
              <a:fillRef idx="0">
                <a:schemeClr val="accent3"/>
              </a:fillRef>
              <a:effectRef idx="0">
                <a:schemeClr val="accent3"/>
              </a:effectRef>
              <a:fontRef idx="minor">
                <a:schemeClr val="tx1"/>
              </a:fontRef>
            </p:style>
          </p:cxnSp>
          <p:cxnSp>
            <p:nvCxnSpPr>
              <p:cNvPr id="37" name="Straight Arrow Connector 36"/>
              <p:cNvCxnSpPr>
                <a:endCxn id="28" idx="1"/>
              </p:cNvCxnSpPr>
              <p:nvPr/>
            </p:nvCxnSpPr>
            <p:spPr>
              <a:xfrm rot="16200000" flipH="1">
                <a:off x="3524250" y="2800350"/>
                <a:ext cx="2247900" cy="914400"/>
              </a:xfrm>
              <a:prstGeom prst="straightConnector1">
                <a:avLst/>
              </a:prstGeom>
              <a:ln w="57150">
                <a:tailEnd type="arrow"/>
              </a:ln>
            </p:spPr>
            <p:style>
              <a:lnRef idx="1">
                <a:schemeClr val="accent2"/>
              </a:lnRef>
              <a:fillRef idx="0">
                <a:schemeClr val="accent2"/>
              </a:fillRef>
              <a:effectRef idx="0">
                <a:schemeClr val="accent2"/>
              </a:effectRef>
              <a:fontRef idx="minor">
                <a:schemeClr val="tx1"/>
              </a:fontRef>
            </p:style>
          </p:cxnSp>
          <p:cxnSp>
            <p:nvCxnSpPr>
              <p:cNvPr id="39" name="Straight Arrow Connector 38"/>
              <p:cNvCxnSpPr/>
              <p:nvPr/>
            </p:nvCxnSpPr>
            <p:spPr>
              <a:xfrm flipV="1">
                <a:off x="4191000" y="990600"/>
                <a:ext cx="838200" cy="76200"/>
              </a:xfrm>
              <a:prstGeom prst="straightConnector1">
                <a:avLst/>
              </a:prstGeom>
              <a:ln w="57150">
                <a:tailEnd type="arrow"/>
              </a:ln>
            </p:spPr>
            <p:style>
              <a:lnRef idx="1">
                <a:schemeClr val="accent2"/>
              </a:lnRef>
              <a:fillRef idx="0">
                <a:schemeClr val="accent2"/>
              </a:fillRef>
              <a:effectRef idx="0">
                <a:schemeClr val="accent2"/>
              </a:effectRef>
              <a:fontRef idx="minor">
                <a:schemeClr val="tx1"/>
              </a:fontRef>
            </p:style>
          </p:cxnSp>
          <p:cxnSp>
            <p:nvCxnSpPr>
              <p:cNvPr id="41" name="Straight Arrow Connector 40"/>
              <p:cNvCxnSpPr/>
              <p:nvPr/>
            </p:nvCxnSpPr>
            <p:spPr>
              <a:xfrm rot="16200000" flipH="1">
                <a:off x="3924300" y="3695700"/>
                <a:ext cx="1447800" cy="914400"/>
              </a:xfrm>
              <a:prstGeom prst="straightConnector1">
                <a:avLst/>
              </a:prstGeom>
              <a:ln w="57150">
                <a:tailEnd type="arrow"/>
              </a:ln>
            </p:spPr>
            <p:style>
              <a:lnRef idx="1">
                <a:schemeClr val="accent2"/>
              </a:lnRef>
              <a:fillRef idx="0">
                <a:schemeClr val="accent2"/>
              </a:fillRef>
              <a:effectRef idx="0">
                <a:schemeClr val="accent2"/>
              </a:effectRef>
              <a:fontRef idx="minor">
                <a:schemeClr val="tx1"/>
              </a:fontRef>
            </p:style>
          </p:cxnSp>
          <p:cxnSp>
            <p:nvCxnSpPr>
              <p:cNvPr id="43" name="Straight Arrow Connector 42"/>
              <p:cNvCxnSpPr/>
              <p:nvPr/>
            </p:nvCxnSpPr>
            <p:spPr>
              <a:xfrm flipV="1">
                <a:off x="4267200" y="3124200"/>
                <a:ext cx="838200" cy="38100"/>
              </a:xfrm>
              <a:prstGeom prst="straightConnector1">
                <a:avLst/>
              </a:prstGeom>
              <a:ln w="57150">
                <a:tailEnd type="arrow"/>
              </a:ln>
            </p:spPr>
            <p:style>
              <a:lnRef idx="1">
                <a:schemeClr val="accent2"/>
              </a:lnRef>
              <a:fillRef idx="0">
                <a:schemeClr val="accent2"/>
              </a:fillRef>
              <a:effectRef idx="0">
                <a:schemeClr val="accent2"/>
              </a:effectRef>
              <a:fontRef idx="minor">
                <a:schemeClr val="tx1"/>
              </a:fontRef>
            </p:style>
          </p:cxnSp>
          <p:cxnSp>
            <p:nvCxnSpPr>
              <p:cNvPr id="45" name="Straight Arrow Connector 44"/>
              <p:cNvCxnSpPr/>
              <p:nvPr/>
            </p:nvCxnSpPr>
            <p:spPr>
              <a:xfrm rot="5400000" flipH="1" flipV="1">
                <a:off x="3962400" y="1752600"/>
                <a:ext cx="1295400" cy="838200"/>
              </a:xfrm>
              <a:prstGeom prst="straightConnector1">
                <a:avLst/>
              </a:prstGeom>
              <a:ln w="57150">
                <a:tailEnd type="arrow"/>
              </a:ln>
            </p:spPr>
            <p:style>
              <a:lnRef idx="1">
                <a:schemeClr val="accent2"/>
              </a:lnRef>
              <a:fillRef idx="0">
                <a:schemeClr val="accent2"/>
              </a:fillRef>
              <a:effectRef idx="0">
                <a:schemeClr val="accent2"/>
              </a:effectRef>
              <a:fontRef idx="minor">
                <a:schemeClr val="tx1"/>
              </a:fontRef>
            </p:style>
          </p:cxnSp>
        </p:grpSp>
        <p:sp>
          <p:nvSpPr>
            <p:cNvPr id="49" name="Rectangle 48"/>
            <p:cNvSpPr/>
            <p:nvPr/>
          </p:nvSpPr>
          <p:spPr>
            <a:xfrm>
              <a:off x="152400" y="2667000"/>
              <a:ext cx="1447800" cy="685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Speech input</a:t>
              </a:r>
              <a:endParaRPr lang="en-US" dirty="0">
                <a:solidFill>
                  <a:srgbClr val="002060"/>
                </a:solidFill>
              </a:endParaRPr>
            </a:p>
          </p:txBody>
        </p:sp>
        <p:sp>
          <p:nvSpPr>
            <p:cNvPr id="55" name="Rectangle 54"/>
            <p:cNvSpPr/>
            <p:nvPr/>
          </p:nvSpPr>
          <p:spPr>
            <a:xfrm>
              <a:off x="152400" y="3657600"/>
              <a:ext cx="1447800" cy="685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rPr>
                <a:t>Sensors</a:t>
              </a:r>
              <a:endParaRPr lang="en-US" sz="2400" dirty="0">
                <a:solidFill>
                  <a:srgbClr val="002060"/>
                </a:solidFill>
              </a:endParaRPr>
            </a:p>
          </p:txBody>
        </p:sp>
        <p:sp>
          <p:nvSpPr>
            <p:cNvPr id="56" name="Right Brace 55"/>
            <p:cNvSpPr/>
            <p:nvPr/>
          </p:nvSpPr>
          <p:spPr>
            <a:xfrm>
              <a:off x="1752600" y="1371600"/>
              <a:ext cx="533400" cy="3200400"/>
            </a:xfrm>
            <a:prstGeom prst="rightBrace">
              <a:avLst/>
            </a:prstGeom>
            <a:solidFill>
              <a:srgbClr val="92D05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cxnSp>
        <p:nvCxnSpPr>
          <p:cNvPr id="58" name="Straight Connector 57"/>
          <p:cNvCxnSpPr/>
          <p:nvPr/>
        </p:nvCxnSpPr>
        <p:spPr>
          <a:xfrm>
            <a:off x="10363200" y="4876800"/>
            <a:ext cx="9144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hape 63"/>
          <p:cNvCxnSpPr>
            <a:stCxn id="15" idx="1"/>
          </p:cNvCxnSpPr>
          <p:nvPr/>
        </p:nvCxnSpPr>
        <p:spPr>
          <a:xfrm rot="10800000">
            <a:off x="4876800" y="4800600"/>
            <a:ext cx="762000" cy="1104900"/>
          </a:xfrm>
          <a:prstGeom prst="bentConnector2">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65" name="Shape 64"/>
          <p:cNvCxnSpPr>
            <a:stCxn id="15" idx="3"/>
          </p:cNvCxnSpPr>
          <p:nvPr/>
        </p:nvCxnSpPr>
        <p:spPr>
          <a:xfrm flipV="1">
            <a:off x="7086600" y="4800600"/>
            <a:ext cx="914400" cy="1104900"/>
          </a:xfrm>
          <a:prstGeom prst="bentConnector2">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0" y="0"/>
            <a:ext cx="9144000" cy="830997"/>
          </a:xfrm>
          <a:prstGeom prst="rect">
            <a:avLst/>
          </a:prstGeom>
          <a:noFill/>
        </p:spPr>
        <p:txBody>
          <a:bodyPr wrap="square" rtlCol="0">
            <a:spAutoFit/>
          </a:bodyPr>
          <a:lstStyle/>
          <a:p>
            <a:pPr algn="ctr"/>
            <a:r>
              <a:rPr lang="en-US" sz="4800" b="1" dirty="0" smtClean="0">
                <a:solidFill>
                  <a:srgbClr val="FF0000"/>
                </a:solidFill>
                <a:effectLst>
                  <a:outerShdw blurRad="38100" dist="38100" dir="2700000" algn="tl">
                    <a:srgbClr val="000000">
                      <a:alpha val="43137"/>
                    </a:srgbClr>
                  </a:outerShdw>
                </a:effectLst>
              </a:rPr>
              <a:t>Universal Perception Editor</a:t>
            </a:r>
            <a:endParaRPr lang="en-US" sz="4800" b="1"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33800" y="1676400"/>
            <a:ext cx="1447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Robot </a:t>
            </a:r>
            <a:endParaRPr lang="en-US" dirty="0"/>
          </a:p>
        </p:txBody>
      </p:sp>
      <p:sp>
        <p:nvSpPr>
          <p:cNvPr id="3" name="Rectangle 2"/>
          <p:cNvSpPr/>
          <p:nvPr/>
        </p:nvSpPr>
        <p:spPr>
          <a:xfrm>
            <a:off x="1447800" y="1676400"/>
            <a:ext cx="1447800" cy="685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rPr>
              <a:t>controller</a:t>
            </a:r>
            <a:endParaRPr lang="en-US" sz="2400" dirty="0">
              <a:solidFill>
                <a:srgbClr val="002060"/>
              </a:solidFill>
            </a:endParaRPr>
          </a:p>
        </p:txBody>
      </p:sp>
      <p:cxnSp>
        <p:nvCxnSpPr>
          <p:cNvPr id="5" name="Straight Arrow Connector 4"/>
          <p:cNvCxnSpPr>
            <a:stCxn id="3" idx="3"/>
            <a:endCxn id="2" idx="1"/>
          </p:cNvCxnSpPr>
          <p:nvPr/>
        </p:nvCxnSpPr>
        <p:spPr>
          <a:xfrm>
            <a:off x="2895600" y="2019300"/>
            <a:ext cx="83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hape 6"/>
          <p:cNvCxnSpPr>
            <a:stCxn id="2" idx="3"/>
          </p:cNvCxnSpPr>
          <p:nvPr/>
        </p:nvCxnSpPr>
        <p:spPr>
          <a:xfrm>
            <a:off x="5181600" y="2019300"/>
            <a:ext cx="457200" cy="10287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Elbow Connector 9"/>
          <p:cNvCxnSpPr/>
          <p:nvPr/>
        </p:nvCxnSpPr>
        <p:spPr>
          <a:xfrm rot="10800000">
            <a:off x="533400" y="3048000"/>
            <a:ext cx="5105400" cy="158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hape 13"/>
          <p:cNvCxnSpPr>
            <a:endCxn id="3" idx="1"/>
          </p:cNvCxnSpPr>
          <p:nvPr/>
        </p:nvCxnSpPr>
        <p:spPr>
          <a:xfrm rot="5400000" flipH="1" flipV="1">
            <a:off x="514350" y="2114550"/>
            <a:ext cx="1028700" cy="8382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3505201" y="3960811"/>
            <a:ext cx="1447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Robot </a:t>
            </a:r>
            <a:endParaRPr lang="en-US" dirty="0"/>
          </a:p>
        </p:txBody>
      </p:sp>
      <p:sp>
        <p:nvSpPr>
          <p:cNvPr id="16" name="Rectangle 15"/>
          <p:cNvSpPr/>
          <p:nvPr/>
        </p:nvSpPr>
        <p:spPr>
          <a:xfrm>
            <a:off x="1219201" y="3960811"/>
            <a:ext cx="1447800" cy="685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rPr>
              <a:t>controller</a:t>
            </a:r>
            <a:endParaRPr lang="en-US" sz="2400" dirty="0">
              <a:solidFill>
                <a:srgbClr val="002060"/>
              </a:solidFill>
            </a:endParaRPr>
          </a:p>
        </p:txBody>
      </p:sp>
      <p:cxnSp>
        <p:nvCxnSpPr>
          <p:cNvPr id="17" name="Straight Arrow Connector 16"/>
          <p:cNvCxnSpPr>
            <a:stCxn id="16" idx="3"/>
            <a:endCxn id="15" idx="1"/>
          </p:cNvCxnSpPr>
          <p:nvPr/>
        </p:nvCxnSpPr>
        <p:spPr>
          <a:xfrm>
            <a:off x="2667001" y="4303711"/>
            <a:ext cx="83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hape 17"/>
          <p:cNvCxnSpPr>
            <a:stCxn id="15" idx="3"/>
          </p:cNvCxnSpPr>
          <p:nvPr/>
        </p:nvCxnSpPr>
        <p:spPr>
          <a:xfrm>
            <a:off x="4953001" y="4303711"/>
            <a:ext cx="457200" cy="10287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Elbow Connector 18"/>
          <p:cNvCxnSpPr/>
          <p:nvPr/>
        </p:nvCxnSpPr>
        <p:spPr>
          <a:xfrm rot="10800000">
            <a:off x="304801" y="5332411"/>
            <a:ext cx="5105400" cy="158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hape 19"/>
          <p:cNvCxnSpPr>
            <a:endCxn id="16" idx="1"/>
          </p:cNvCxnSpPr>
          <p:nvPr/>
        </p:nvCxnSpPr>
        <p:spPr>
          <a:xfrm rot="5400000" flipH="1" flipV="1">
            <a:off x="285751" y="4398961"/>
            <a:ext cx="1028700" cy="8382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286000" y="6019800"/>
            <a:ext cx="1447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Critic</a:t>
            </a:r>
            <a:endParaRPr lang="en-US" dirty="0"/>
          </a:p>
        </p:txBody>
      </p:sp>
      <p:cxnSp>
        <p:nvCxnSpPr>
          <p:cNvPr id="23" name="Straight Arrow Connector 22"/>
          <p:cNvCxnSpPr/>
          <p:nvPr/>
        </p:nvCxnSpPr>
        <p:spPr>
          <a:xfrm rot="5400000">
            <a:off x="2057400" y="5180806"/>
            <a:ext cx="1677194" cy="794"/>
          </a:xfrm>
          <a:prstGeom prst="straightConnector1">
            <a:avLst/>
          </a:prstGeom>
          <a:ln w="57150">
            <a:tailEnd type="arrow"/>
          </a:ln>
        </p:spPr>
        <p:style>
          <a:lnRef idx="1">
            <a:schemeClr val="accent2"/>
          </a:lnRef>
          <a:fillRef idx="0">
            <a:schemeClr val="accent2"/>
          </a:fillRef>
          <a:effectRef idx="0">
            <a:schemeClr val="accent2"/>
          </a:effectRef>
          <a:fontRef idx="minor">
            <a:schemeClr val="tx1"/>
          </a:fontRef>
        </p:style>
      </p:cxnSp>
      <p:cxnSp>
        <p:nvCxnSpPr>
          <p:cNvPr id="26" name="Straight Arrow Connector 25"/>
          <p:cNvCxnSpPr/>
          <p:nvPr/>
        </p:nvCxnSpPr>
        <p:spPr>
          <a:xfrm rot="5400000">
            <a:off x="3009900" y="5676900"/>
            <a:ext cx="685800" cy="1588"/>
          </a:xfrm>
          <a:prstGeom prst="straightConnector1">
            <a:avLst/>
          </a:prstGeom>
          <a:ln w="57150">
            <a:tailEnd type="arrow"/>
          </a:ln>
        </p:spPr>
        <p:style>
          <a:lnRef idx="1">
            <a:schemeClr val="accent2"/>
          </a:lnRef>
          <a:fillRef idx="0">
            <a:schemeClr val="accent2"/>
          </a:fillRef>
          <a:effectRef idx="0">
            <a:schemeClr val="accent2"/>
          </a:effectRef>
          <a:fontRef idx="minor">
            <a:schemeClr val="tx1"/>
          </a:fontRef>
        </p:style>
      </p:cxnSp>
      <p:cxnSp>
        <p:nvCxnSpPr>
          <p:cNvPr id="29" name="Shape 28"/>
          <p:cNvCxnSpPr>
            <a:stCxn id="21" idx="1"/>
          </p:cNvCxnSpPr>
          <p:nvPr/>
        </p:nvCxnSpPr>
        <p:spPr>
          <a:xfrm rot="10800000">
            <a:off x="1752600" y="4648200"/>
            <a:ext cx="533400" cy="1714500"/>
          </a:xfrm>
          <a:prstGeom prst="bentConnector2">
            <a:avLst/>
          </a:prstGeom>
          <a:ln w="76200">
            <a:tailEnd type="arrow"/>
          </a:ln>
        </p:spPr>
        <p:style>
          <a:lnRef idx="1">
            <a:schemeClr val="accent3"/>
          </a:lnRef>
          <a:fillRef idx="0">
            <a:schemeClr val="accent3"/>
          </a:fillRef>
          <a:effectRef idx="0">
            <a:schemeClr val="accent3"/>
          </a:effectRef>
          <a:fontRef idx="minor">
            <a:schemeClr val="tx1"/>
          </a:fontRef>
        </p:style>
      </p:cxnSp>
      <p:sp>
        <p:nvSpPr>
          <p:cNvPr id="22" name="TextBox 21"/>
          <p:cNvSpPr txBox="1"/>
          <p:nvPr/>
        </p:nvSpPr>
        <p:spPr>
          <a:xfrm>
            <a:off x="0" y="0"/>
            <a:ext cx="9144000" cy="830997"/>
          </a:xfrm>
          <a:prstGeom prst="rect">
            <a:avLst/>
          </a:prstGeom>
          <a:noFill/>
        </p:spPr>
        <p:txBody>
          <a:bodyPr wrap="square" rtlCol="0">
            <a:spAutoFit/>
          </a:bodyPr>
          <a:lstStyle/>
          <a:p>
            <a:pPr algn="ctr"/>
            <a:r>
              <a:rPr lang="en-US" sz="4800" b="1" dirty="0" smtClean="0">
                <a:solidFill>
                  <a:srgbClr val="FF0000"/>
                </a:solidFill>
                <a:effectLst>
                  <a:outerShdw blurRad="38100" dist="38100" dir="2700000" algn="tl">
                    <a:srgbClr val="000000">
                      <a:alpha val="43137"/>
                    </a:srgbClr>
                  </a:outerShdw>
                </a:effectLst>
              </a:rPr>
              <a:t>Feedback from the environment</a:t>
            </a:r>
            <a:endParaRPr lang="en-US" sz="4800" b="1" dirty="0">
              <a:solidFill>
                <a:srgbClr val="FF0000"/>
              </a:solidFill>
              <a:effectLst>
                <a:outerShdw blurRad="38100" dist="38100" dir="2700000" algn="tl">
                  <a:srgbClr val="000000">
                    <a:alpha val="43137"/>
                  </a:srgbClr>
                </a:outerShdw>
              </a:effectLst>
            </a:endParaRPr>
          </a:p>
        </p:txBody>
      </p:sp>
      <p:sp>
        <p:nvSpPr>
          <p:cNvPr id="24" name="TextBox 23"/>
          <p:cNvSpPr txBox="1"/>
          <p:nvPr/>
        </p:nvSpPr>
        <p:spPr>
          <a:xfrm>
            <a:off x="5791200" y="1981200"/>
            <a:ext cx="3352800" cy="2677656"/>
          </a:xfrm>
          <a:prstGeom prst="rect">
            <a:avLst/>
          </a:prstGeom>
          <a:noFill/>
        </p:spPr>
        <p:txBody>
          <a:bodyPr wrap="square" rtlCol="0">
            <a:spAutoFit/>
          </a:bodyPr>
          <a:lstStyle/>
          <a:p>
            <a:r>
              <a:rPr lang="en-US" sz="2800" dirty="0" smtClean="0"/>
              <a:t>The environment includes:</a:t>
            </a:r>
          </a:p>
          <a:p>
            <a:pPr marL="800100" lvl="1" indent="-342900">
              <a:buFont typeface="+mj-lt"/>
              <a:buAutoNum type="arabicPeriod"/>
            </a:pPr>
            <a:r>
              <a:rPr lang="en-US" sz="2800" dirty="0" smtClean="0"/>
              <a:t>Other robots</a:t>
            </a:r>
          </a:p>
          <a:p>
            <a:pPr marL="800100" lvl="1" indent="-342900">
              <a:buFont typeface="+mj-lt"/>
              <a:buAutoNum type="arabicPeriod"/>
            </a:pPr>
            <a:r>
              <a:rPr lang="en-US" sz="2800" dirty="0" smtClean="0"/>
              <a:t>Human actors</a:t>
            </a:r>
          </a:p>
          <a:p>
            <a:pPr marL="800100" lvl="1" indent="-342900">
              <a:buFont typeface="+mj-lt"/>
              <a:buAutoNum type="arabicPeriod"/>
            </a:pPr>
            <a:r>
              <a:rPr lang="en-US" sz="2800" dirty="0" smtClean="0"/>
              <a:t>Audience</a:t>
            </a:r>
          </a:p>
          <a:p>
            <a:pPr marL="800100" lvl="1" indent="-342900">
              <a:buFont typeface="+mj-lt"/>
              <a:buAutoNum type="arabicPeriod"/>
            </a:pPr>
            <a:r>
              <a:rPr lang="en-US" sz="2800" dirty="0" smtClean="0"/>
              <a:t>The director</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381000"/>
            <a:ext cx="8001000" cy="2800767"/>
          </a:xfrm>
          <a:prstGeom prst="rect">
            <a:avLst/>
          </a:prstGeom>
          <a:solidFill>
            <a:schemeClr val="accent3">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sz="8800" b="1" dirty="0" smtClean="0">
                <a:solidFill>
                  <a:srgbClr val="FF0000"/>
                </a:solidFill>
                <a:effectLst>
                  <a:outerShdw blurRad="38100" dist="38100" dir="2700000" algn="tl">
                    <a:srgbClr val="000000">
                      <a:alpha val="43137"/>
                    </a:srgbClr>
                  </a:outerShdw>
                </a:effectLst>
              </a:rPr>
              <a:t>Interaction Theatre</a:t>
            </a:r>
            <a:endParaRPr lang="en-US" sz="8800" b="1" dirty="0">
              <a:solidFill>
                <a:srgbClr val="FF0000"/>
              </a:solidFill>
              <a:effectLst>
                <a:outerShdw blurRad="38100" dist="38100" dir="2700000" algn="tl">
                  <a:srgbClr val="000000">
                    <a:alpha val="43137"/>
                  </a:srgbClr>
                </a:outerShdw>
              </a:effectLst>
            </a:endParaRPr>
          </a:p>
        </p:txBody>
      </p:sp>
      <p:sp>
        <p:nvSpPr>
          <p:cNvPr id="3" name="TextBox 2"/>
          <p:cNvSpPr txBox="1"/>
          <p:nvPr/>
        </p:nvSpPr>
        <p:spPr>
          <a:xfrm>
            <a:off x="1752600" y="3581400"/>
            <a:ext cx="4876800" cy="2862322"/>
          </a:xfrm>
          <a:prstGeom prst="rect">
            <a:avLst/>
          </a:prstGeom>
          <a:noFill/>
        </p:spPr>
        <p:txBody>
          <a:bodyPr wrap="square" rtlCol="0">
            <a:spAutoFit/>
          </a:bodyPr>
          <a:lstStyle/>
          <a:p>
            <a:r>
              <a:rPr lang="en-US" sz="3600" b="1" dirty="0" smtClean="0"/>
              <a:t>Actors: </a:t>
            </a:r>
            <a:r>
              <a:rPr lang="en-US" sz="3600" dirty="0" smtClean="0"/>
              <a:t>robots</a:t>
            </a:r>
          </a:p>
          <a:p>
            <a:r>
              <a:rPr lang="en-US" sz="3600" b="1" dirty="0" smtClean="0"/>
              <a:t>Directors: </a:t>
            </a:r>
            <a:r>
              <a:rPr lang="en-US" sz="3600" dirty="0" smtClean="0"/>
              <a:t>none</a:t>
            </a:r>
          </a:p>
          <a:p>
            <a:r>
              <a:rPr lang="en-US" sz="3600" b="1" dirty="0" smtClean="0"/>
              <a:t>Public: </a:t>
            </a:r>
            <a:r>
              <a:rPr lang="en-US" sz="3600" dirty="0" smtClean="0"/>
              <a:t>feedback</a:t>
            </a:r>
          </a:p>
          <a:p>
            <a:r>
              <a:rPr lang="en-US" sz="3600" b="1" dirty="0" smtClean="0"/>
              <a:t>Action: </a:t>
            </a:r>
            <a:r>
              <a:rPr lang="en-US" sz="3600" dirty="0" smtClean="0"/>
              <a:t>not fixed</a:t>
            </a:r>
          </a:p>
          <a:p>
            <a:r>
              <a:rPr lang="en-US" sz="3600" b="1" dirty="0" smtClean="0"/>
              <a:t>Example: </a:t>
            </a:r>
            <a:r>
              <a:rPr lang="en-US" sz="3600" dirty="0" err="1" smtClean="0"/>
              <a:t>Hahoe</a:t>
            </a:r>
            <a:endParaRPr lang="en-US"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219200"/>
            <a:ext cx="1752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Input text from keyboard</a:t>
            </a:r>
            <a:endParaRPr lang="en-US" sz="1400" dirty="0"/>
          </a:p>
        </p:txBody>
      </p:sp>
      <p:sp>
        <p:nvSpPr>
          <p:cNvPr id="4" name="Rectangle 3"/>
          <p:cNvSpPr/>
          <p:nvPr/>
        </p:nvSpPr>
        <p:spPr>
          <a:xfrm>
            <a:off x="228600" y="1981200"/>
            <a:ext cx="1600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Face  Detection and Tracking</a:t>
            </a:r>
            <a:endParaRPr lang="en-US" sz="1200" dirty="0"/>
          </a:p>
        </p:txBody>
      </p:sp>
      <p:sp>
        <p:nvSpPr>
          <p:cNvPr id="6" name="Rectangle 5"/>
          <p:cNvSpPr/>
          <p:nvPr/>
        </p:nvSpPr>
        <p:spPr>
          <a:xfrm>
            <a:off x="228600" y="2514600"/>
            <a:ext cx="1524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Face Recognition</a:t>
            </a:r>
            <a:endParaRPr lang="en-US" sz="1400" dirty="0"/>
          </a:p>
        </p:txBody>
      </p:sp>
      <p:sp>
        <p:nvSpPr>
          <p:cNvPr id="8" name="Rectangle 7"/>
          <p:cNvSpPr/>
          <p:nvPr/>
        </p:nvSpPr>
        <p:spPr>
          <a:xfrm>
            <a:off x="228600" y="3200400"/>
            <a:ext cx="1600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Facial Emotion Recognition</a:t>
            </a:r>
          </a:p>
        </p:txBody>
      </p:sp>
      <p:sp>
        <p:nvSpPr>
          <p:cNvPr id="10" name="Rectangle 9"/>
          <p:cNvSpPr/>
          <p:nvPr/>
        </p:nvSpPr>
        <p:spPr>
          <a:xfrm>
            <a:off x="228600" y="3810000"/>
            <a:ext cx="1524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Hand gesture recognition</a:t>
            </a:r>
          </a:p>
        </p:txBody>
      </p:sp>
      <p:sp>
        <p:nvSpPr>
          <p:cNvPr id="14" name="Rectangle 13"/>
          <p:cNvSpPr/>
          <p:nvPr/>
        </p:nvSpPr>
        <p:spPr>
          <a:xfrm>
            <a:off x="3657600" y="2743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Behavior Machine</a:t>
            </a:r>
            <a:endParaRPr lang="en-US" dirty="0"/>
          </a:p>
        </p:txBody>
      </p:sp>
      <p:sp>
        <p:nvSpPr>
          <p:cNvPr id="15" name="TextBox 14"/>
          <p:cNvSpPr txBox="1"/>
          <p:nvPr/>
        </p:nvSpPr>
        <p:spPr>
          <a:xfrm>
            <a:off x="228600" y="152400"/>
            <a:ext cx="2057400" cy="954107"/>
          </a:xfrm>
          <a:prstGeom prst="rect">
            <a:avLst/>
          </a:prstGeom>
          <a:noFill/>
        </p:spPr>
        <p:txBody>
          <a:bodyPr wrap="square" rtlCol="0">
            <a:spAutoFit/>
          </a:bodyPr>
          <a:lstStyle/>
          <a:p>
            <a:r>
              <a:rPr lang="en-US" sz="2800" b="1" dirty="0" smtClean="0">
                <a:solidFill>
                  <a:srgbClr val="FF0000"/>
                </a:solidFill>
                <a:effectLst>
                  <a:outerShdw blurRad="38100" dist="38100" dir="2700000" algn="tl">
                    <a:srgbClr val="000000">
                      <a:alpha val="43137"/>
                    </a:srgbClr>
                  </a:outerShdw>
                </a:effectLst>
              </a:rPr>
              <a:t>Perception Machines</a:t>
            </a:r>
            <a:endParaRPr lang="en-US" sz="2800" b="1" dirty="0">
              <a:solidFill>
                <a:srgbClr val="FF0000"/>
              </a:solidFill>
              <a:effectLst>
                <a:outerShdw blurRad="38100" dist="38100" dir="2700000" algn="tl">
                  <a:srgbClr val="000000">
                    <a:alpha val="43137"/>
                  </a:srgbClr>
                </a:outerShdw>
              </a:effectLst>
            </a:endParaRPr>
          </a:p>
        </p:txBody>
      </p:sp>
      <p:sp>
        <p:nvSpPr>
          <p:cNvPr id="16" name="TextBox 15"/>
          <p:cNvSpPr txBox="1"/>
          <p:nvPr/>
        </p:nvSpPr>
        <p:spPr>
          <a:xfrm>
            <a:off x="6248400" y="0"/>
            <a:ext cx="2057400" cy="1077218"/>
          </a:xfrm>
          <a:prstGeom prst="rect">
            <a:avLst/>
          </a:prstGeom>
          <a:noFill/>
        </p:spPr>
        <p:txBody>
          <a:bodyPr wrap="square" rtlCol="0">
            <a:spAutoFit/>
          </a:bodyPr>
          <a:lstStyle/>
          <a:p>
            <a:pPr algn="ctr"/>
            <a:r>
              <a:rPr lang="en-US" sz="3200" b="1" dirty="0" smtClean="0">
                <a:solidFill>
                  <a:srgbClr val="FF0000"/>
                </a:solidFill>
                <a:effectLst>
                  <a:outerShdw blurRad="38100" dist="38100" dir="2700000" algn="tl">
                    <a:srgbClr val="000000">
                      <a:alpha val="43137"/>
                    </a:srgbClr>
                  </a:outerShdw>
                </a:effectLst>
              </a:rPr>
              <a:t>Motion</a:t>
            </a:r>
          </a:p>
          <a:p>
            <a:pPr algn="ctr"/>
            <a:r>
              <a:rPr lang="en-US" sz="3200" b="1" dirty="0" smtClean="0">
                <a:solidFill>
                  <a:srgbClr val="FF0000"/>
                </a:solidFill>
                <a:effectLst>
                  <a:outerShdw blurRad="38100" dist="38100" dir="2700000" algn="tl">
                    <a:srgbClr val="000000">
                      <a:alpha val="43137"/>
                    </a:srgbClr>
                  </a:outerShdw>
                </a:effectLst>
              </a:rPr>
              <a:t> Machines</a:t>
            </a:r>
            <a:endParaRPr lang="en-US" sz="3200" b="1" dirty="0">
              <a:solidFill>
                <a:srgbClr val="FF0000"/>
              </a:solidFill>
              <a:effectLst>
                <a:outerShdw blurRad="38100" dist="38100" dir="2700000" algn="tl">
                  <a:srgbClr val="000000">
                    <a:alpha val="43137"/>
                  </a:srgbClr>
                </a:outerShdw>
              </a:effectLst>
            </a:endParaRPr>
          </a:p>
        </p:txBody>
      </p:sp>
      <p:cxnSp>
        <p:nvCxnSpPr>
          <p:cNvPr id="18" name="Straight Arrow Connector 17"/>
          <p:cNvCxnSpPr/>
          <p:nvPr/>
        </p:nvCxnSpPr>
        <p:spPr>
          <a:xfrm flipV="1">
            <a:off x="1828800" y="2971800"/>
            <a:ext cx="18288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14" idx="1"/>
          </p:cNvCxnSpPr>
          <p:nvPr/>
        </p:nvCxnSpPr>
        <p:spPr>
          <a:xfrm flipV="1">
            <a:off x="1752600" y="3086100"/>
            <a:ext cx="1905000" cy="952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6" idx="3"/>
          </p:cNvCxnSpPr>
          <p:nvPr/>
        </p:nvCxnSpPr>
        <p:spPr>
          <a:xfrm>
            <a:off x="1752600" y="2743200"/>
            <a:ext cx="19050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1828800" y="3200400"/>
            <a:ext cx="1828800" cy="1676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flipH="1" flipV="1">
            <a:off x="1409700" y="3771900"/>
            <a:ext cx="2667000" cy="1828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5181600" y="1562100"/>
            <a:ext cx="1371600" cy="1333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4" idx="3"/>
          </p:cNvCxnSpPr>
          <p:nvPr/>
        </p:nvCxnSpPr>
        <p:spPr>
          <a:xfrm flipV="1">
            <a:off x="5181600" y="2438400"/>
            <a:ext cx="1219200" cy="647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5181600" y="3276600"/>
            <a:ext cx="13716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16200000" flipH="1">
            <a:off x="5010150" y="3600450"/>
            <a:ext cx="15621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16200000" flipH="1">
            <a:off x="4362450" y="4171950"/>
            <a:ext cx="27051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Cube 36"/>
          <p:cNvSpPr/>
          <p:nvPr/>
        </p:nvSpPr>
        <p:spPr>
          <a:xfrm>
            <a:off x="6629400" y="1066800"/>
            <a:ext cx="1600200" cy="6858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Output text </a:t>
            </a:r>
            <a:r>
              <a:rPr lang="en-US" baseline="-25000" dirty="0" smtClean="0"/>
              <a:t>i</a:t>
            </a:r>
            <a:endParaRPr lang="en-US" b="1" baseline="-25000" dirty="0"/>
          </a:p>
        </p:txBody>
      </p:sp>
      <p:sp>
        <p:nvSpPr>
          <p:cNvPr id="38" name="Cube 37"/>
          <p:cNvSpPr/>
          <p:nvPr/>
        </p:nvSpPr>
        <p:spPr>
          <a:xfrm>
            <a:off x="6553200" y="1981200"/>
            <a:ext cx="2362200" cy="6858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Output speech </a:t>
            </a:r>
            <a:r>
              <a:rPr lang="en-US" baseline="-25000" dirty="0" smtClean="0"/>
              <a:t>i</a:t>
            </a:r>
            <a:endParaRPr lang="en-US" b="1" baseline="-25000" dirty="0"/>
          </a:p>
        </p:txBody>
      </p:sp>
      <p:sp>
        <p:nvSpPr>
          <p:cNvPr id="41" name="TextBox 40"/>
          <p:cNvSpPr txBox="1"/>
          <p:nvPr/>
        </p:nvSpPr>
        <p:spPr>
          <a:xfrm>
            <a:off x="3124200" y="0"/>
            <a:ext cx="2743200" cy="2554545"/>
          </a:xfrm>
          <a:prstGeom prst="rect">
            <a:avLst/>
          </a:prstGeom>
          <a:noFill/>
        </p:spPr>
        <p:txBody>
          <a:bodyPr wrap="square" rtlCol="0">
            <a:spAutoFit/>
          </a:bodyPr>
          <a:lstStyle/>
          <a:p>
            <a:r>
              <a:rPr lang="en-US" sz="3200" b="1" i="1" dirty="0" smtClean="0">
                <a:effectLst>
                  <a:outerShdw blurRad="38100" dist="38100" dir="2700000" algn="tl">
                    <a:srgbClr val="000000">
                      <a:alpha val="43137"/>
                    </a:srgbClr>
                  </a:outerShdw>
                </a:effectLst>
              </a:rPr>
              <a:t>Behavior Learning Architecture for  Interaction Theatre</a:t>
            </a:r>
            <a:endParaRPr lang="en-US" sz="3200" b="1" i="1" dirty="0">
              <a:effectLst>
                <a:outerShdw blurRad="38100" dist="38100" dir="2700000" algn="tl">
                  <a:srgbClr val="000000">
                    <a:alpha val="43137"/>
                  </a:srgbClr>
                </a:outerShdw>
              </a:effectLst>
            </a:endParaRPr>
          </a:p>
        </p:txBody>
      </p:sp>
      <p:sp>
        <p:nvSpPr>
          <p:cNvPr id="42" name="Rectangle 41"/>
          <p:cNvSpPr/>
          <p:nvPr/>
        </p:nvSpPr>
        <p:spPr>
          <a:xfrm>
            <a:off x="228600" y="5715000"/>
            <a:ext cx="1600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Speech recognition</a:t>
            </a:r>
          </a:p>
        </p:txBody>
      </p:sp>
      <p:sp>
        <p:nvSpPr>
          <p:cNvPr id="44" name="Rectangle 43"/>
          <p:cNvSpPr/>
          <p:nvPr/>
        </p:nvSpPr>
        <p:spPr>
          <a:xfrm>
            <a:off x="228600" y="4419600"/>
            <a:ext cx="1600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Sonar, infrared, touch and other sensors</a:t>
            </a:r>
          </a:p>
        </p:txBody>
      </p:sp>
      <p:cxnSp>
        <p:nvCxnSpPr>
          <p:cNvPr id="51" name="Straight Arrow Connector 50"/>
          <p:cNvCxnSpPr>
            <a:stCxn id="4" idx="3"/>
          </p:cNvCxnSpPr>
          <p:nvPr/>
        </p:nvCxnSpPr>
        <p:spPr>
          <a:xfrm>
            <a:off x="1828800" y="2171700"/>
            <a:ext cx="1752600" cy="647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2057400" y="1524000"/>
            <a:ext cx="1524000"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Cube 53"/>
          <p:cNvSpPr/>
          <p:nvPr/>
        </p:nvSpPr>
        <p:spPr>
          <a:xfrm>
            <a:off x="6400800" y="2971800"/>
            <a:ext cx="2514600" cy="6858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Output robot motion </a:t>
            </a:r>
            <a:r>
              <a:rPr lang="en-US" baseline="-25000" dirty="0" smtClean="0"/>
              <a:t>i</a:t>
            </a:r>
            <a:endParaRPr lang="en-US" b="1" baseline="-25000" dirty="0"/>
          </a:p>
        </p:txBody>
      </p:sp>
      <p:sp>
        <p:nvSpPr>
          <p:cNvPr id="55" name="Cube 54"/>
          <p:cNvSpPr/>
          <p:nvPr/>
        </p:nvSpPr>
        <p:spPr>
          <a:xfrm>
            <a:off x="6553200" y="3886200"/>
            <a:ext cx="2514600" cy="6858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Output lights </a:t>
            </a:r>
            <a:r>
              <a:rPr lang="en-US" baseline="-25000" dirty="0" smtClean="0"/>
              <a:t>i</a:t>
            </a:r>
            <a:endParaRPr lang="en-US" b="1" baseline="-25000" dirty="0"/>
          </a:p>
        </p:txBody>
      </p:sp>
      <p:sp>
        <p:nvSpPr>
          <p:cNvPr id="56" name="Cube 55"/>
          <p:cNvSpPr/>
          <p:nvPr/>
        </p:nvSpPr>
        <p:spPr>
          <a:xfrm>
            <a:off x="6400800" y="4876800"/>
            <a:ext cx="2514600" cy="6858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Output special effects </a:t>
            </a:r>
            <a:r>
              <a:rPr lang="en-US" baseline="-25000" dirty="0" smtClean="0"/>
              <a:t>i</a:t>
            </a:r>
            <a:endParaRPr lang="en-US" b="1" baseline="-25000" dirty="0"/>
          </a:p>
        </p:txBody>
      </p:sp>
      <p:sp>
        <p:nvSpPr>
          <p:cNvPr id="57" name="Cube 56"/>
          <p:cNvSpPr/>
          <p:nvPr/>
        </p:nvSpPr>
        <p:spPr>
          <a:xfrm>
            <a:off x="6400800" y="5867400"/>
            <a:ext cx="2514600" cy="6858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Output sounds </a:t>
            </a:r>
            <a:r>
              <a:rPr lang="en-US" baseline="-25000" dirty="0" smtClean="0"/>
              <a:t>i</a:t>
            </a:r>
            <a:endParaRPr lang="en-US" b="1" baseline="-25000" dirty="0"/>
          </a:p>
        </p:txBody>
      </p:sp>
      <p:cxnSp>
        <p:nvCxnSpPr>
          <p:cNvPr id="61" name="Straight Arrow Connector 60"/>
          <p:cNvCxnSpPr/>
          <p:nvPr/>
        </p:nvCxnSpPr>
        <p:spPr>
          <a:xfrm>
            <a:off x="5181600" y="3238500"/>
            <a:ext cx="11430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09600"/>
            <a:ext cx="8001000" cy="2554545"/>
          </a:xfrm>
          <a:prstGeom prst="rect">
            <a:avLst/>
          </a:prstGeom>
          <a:solidFill>
            <a:schemeClr val="accent3">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sz="8000" b="1" dirty="0" smtClean="0">
                <a:effectLst>
                  <a:outerShdw blurRad="38100" dist="38100" dir="2700000" algn="tl">
                    <a:srgbClr val="000000">
                      <a:alpha val="43137"/>
                    </a:srgbClr>
                  </a:outerShdw>
                </a:effectLst>
              </a:rPr>
              <a:t>Improvisational Theatre</a:t>
            </a:r>
            <a:endParaRPr lang="en-US" sz="8000" b="1" dirty="0">
              <a:effectLst>
                <a:outerShdw blurRad="38100" dist="38100" dir="2700000" algn="tl">
                  <a:srgbClr val="000000">
                    <a:alpha val="43137"/>
                  </a:srgbClr>
                </a:outerShdw>
              </a:effectLst>
            </a:endParaRPr>
          </a:p>
        </p:txBody>
      </p:sp>
      <p:sp>
        <p:nvSpPr>
          <p:cNvPr id="3" name="TextBox 2"/>
          <p:cNvSpPr txBox="1"/>
          <p:nvPr/>
        </p:nvSpPr>
        <p:spPr>
          <a:xfrm>
            <a:off x="1600200" y="3581400"/>
            <a:ext cx="6400800" cy="2862322"/>
          </a:xfrm>
          <a:prstGeom prst="rect">
            <a:avLst/>
          </a:prstGeom>
          <a:noFill/>
        </p:spPr>
        <p:txBody>
          <a:bodyPr wrap="square" rtlCol="0">
            <a:spAutoFit/>
          </a:bodyPr>
          <a:lstStyle/>
          <a:p>
            <a:r>
              <a:rPr lang="en-US" sz="3600" b="1" dirty="0" smtClean="0"/>
              <a:t>Actors: </a:t>
            </a:r>
            <a:r>
              <a:rPr lang="en-US" sz="3600" dirty="0" smtClean="0"/>
              <a:t>robots</a:t>
            </a:r>
          </a:p>
          <a:p>
            <a:r>
              <a:rPr lang="en-US" sz="3600" b="1" dirty="0" smtClean="0"/>
              <a:t>Directors: </a:t>
            </a:r>
            <a:r>
              <a:rPr lang="en-US" sz="3600" dirty="0" smtClean="0"/>
              <a:t>humans</a:t>
            </a:r>
          </a:p>
          <a:p>
            <a:r>
              <a:rPr lang="en-US" sz="3600" b="1" dirty="0" smtClean="0"/>
              <a:t>Public: </a:t>
            </a:r>
            <a:r>
              <a:rPr lang="en-US" sz="3600" dirty="0" smtClean="0"/>
              <a:t>no feedback</a:t>
            </a:r>
          </a:p>
          <a:p>
            <a:r>
              <a:rPr lang="en-US" sz="3600" b="1" dirty="0" smtClean="0"/>
              <a:t>Action: </a:t>
            </a:r>
            <a:r>
              <a:rPr lang="en-US" sz="3600" dirty="0" smtClean="0"/>
              <a:t>not fixed</a:t>
            </a:r>
          </a:p>
          <a:p>
            <a:r>
              <a:rPr lang="en-US" sz="3600" b="1" dirty="0" smtClean="0"/>
              <a:t>Example: </a:t>
            </a:r>
            <a:r>
              <a:rPr lang="en-US" sz="3600" dirty="0" smtClean="0"/>
              <a:t>Schr</a:t>
            </a:r>
            <a:r>
              <a:rPr lang="en-US" sz="3600" dirty="0" smtClean="0">
                <a:latin typeface="Franklin Gothic Book"/>
              </a:rPr>
              <a:t>ö</a:t>
            </a:r>
            <a:r>
              <a:rPr lang="en-US" sz="3600" dirty="0" smtClean="0"/>
              <a:t>dinger Cat</a:t>
            </a:r>
            <a:endParaRPr lang="en-US" sz="3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9" name="Straight Arrow Connector 58"/>
          <p:cNvCxnSpPr/>
          <p:nvPr/>
        </p:nvCxnSpPr>
        <p:spPr>
          <a:xfrm rot="5400000">
            <a:off x="1295400" y="3048000"/>
            <a:ext cx="3429000" cy="3429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rot="5400000">
            <a:off x="533400" y="2362200"/>
            <a:ext cx="4800600" cy="3429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rot="16200000" flipH="1">
            <a:off x="3276600" y="2209800"/>
            <a:ext cx="5181600" cy="35052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rot="16200000" flipH="1">
            <a:off x="3848100" y="2857500"/>
            <a:ext cx="3962400" cy="3429000"/>
          </a:xfrm>
          <a:prstGeom prst="straightConnector1">
            <a:avLst/>
          </a:prstGeom>
          <a:ln w="38100">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rot="10800000" flipV="1">
            <a:off x="5943600" y="2667000"/>
            <a:ext cx="1295400" cy="97155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endCxn id="56" idx="5"/>
          </p:cNvCxnSpPr>
          <p:nvPr/>
        </p:nvCxnSpPr>
        <p:spPr>
          <a:xfrm rot="10800000" flipV="1">
            <a:off x="6096000" y="2133598"/>
            <a:ext cx="1371602" cy="41910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rot="10800000">
            <a:off x="6019802" y="1143000"/>
            <a:ext cx="1295399" cy="838198"/>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209800" y="6581001"/>
            <a:ext cx="1828800" cy="276999"/>
          </a:xfrm>
          <a:prstGeom prst="rect">
            <a:avLst/>
          </a:prstGeom>
          <a:noFill/>
        </p:spPr>
        <p:txBody>
          <a:bodyPr wrap="square" rtlCol="0">
            <a:spAutoFit/>
          </a:bodyPr>
          <a:lstStyle/>
          <a:p>
            <a:pPr algn="ctr"/>
            <a:r>
              <a:rPr lang="en-US" sz="1200" b="1" dirty="0" smtClean="0">
                <a:solidFill>
                  <a:srgbClr val="0070C0"/>
                </a:solidFill>
                <a:effectLst>
                  <a:outerShdw blurRad="38100" dist="38100" dir="2700000" algn="tl">
                    <a:srgbClr val="000000">
                      <a:alpha val="43137"/>
                    </a:srgbClr>
                  </a:outerShdw>
                </a:effectLst>
              </a:rPr>
              <a:t>Motions of Einstein</a:t>
            </a:r>
          </a:p>
        </p:txBody>
      </p:sp>
      <p:cxnSp>
        <p:nvCxnSpPr>
          <p:cNvPr id="28" name="Straight Arrow Connector 27"/>
          <p:cNvCxnSpPr/>
          <p:nvPr/>
        </p:nvCxnSpPr>
        <p:spPr>
          <a:xfrm flipV="1">
            <a:off x="1143000" y="1447800"/>
            <a:ext cx="1371600" cy="13335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1295400" y="2286000"/>
            <a:ext cx="1219200" cy="6477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1295400" y="3733800"/>
            <a:ext cx="1066800" cy="9144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37" name="Cube 36"/>
          <p:cNvSpPr/>
          <p:nvPr/>
        </p:nvSpPr>
        <p:spPr>
          <a:xfrm>
            <a:off x="2667000" y="914400"/>
            <a:ext cx="1295400" cy="7620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Motion </a:t>
            </a:r>
            <a:r>
              <a:rPr lang="en-US" sz="2000" baseline="-25000" dirty="0" smtClean="0"/>
              <a:t>e1</a:t>
            </a:r>
            <a:endParaRPr lang="en-US" sz="2000" b="1" baseline="-25000" dirty="0"/>
          </a:p>
        </p:txBody>
      </p:sp>
      <p:sp>
        <p:nvSpPr>
          <p:cNvPr id="41" name="TextBox 40"/>
          <p:cNvSpPr txBox="1"/>
          <p:nvPr/>
        </p:nvSpPr>
        <p:spPr>
          <a:xfrm>
            <a:off x="0" y="0"/>
            <a:ext cx="9144000" cy="523220"/>
          </a:xfrm>
          <a:prstGeom prst="rect">
            <a:avLst/>
          </a:prstGeom>
          <a:noFill/>
        </p:spPr>
        <p:txBody>
          <a:bodyPr wrap="square" rtlCol="0">
            <a:spAutoFit/>
          </a:bodyPr>
          <a:lstStyle/>
          <a:p>
            <a:r>
              <a:rPr lang="en-US" sz="2800" b="1" i="1" dirty="0" smtClean="0">
                <a:effectLst>
                  <a:outerShdw blurRad="38100" dist="38100" dir="2700000" algn="tl">
                    <a:srgbClr val="000000">
                      <a:alpha val="43137"/>
                    </a:srgbClr>
                  </a:outerShdw>
                </a:effectLst>
              </a:rPr>
              <a:t>Improvisational Theatre “What’s That? Schr</a:t>
            </a:r>
            <a:r>
              <a:rPr lang="en-US" sz="2800" b="1" i="1" dirty="0" smtClean="0">
                <a:effectLst>
                  <a:outerShdw blurRad="38100" dist="38100" dir="2700000" algn="tl">
                    <a:srgbClr val="000000">
                      <a:alpha val="43137"/>
                    </a:srgbClr>
                  </a:outerShdw>
                </a:effectLst>
                <a:latin typeface="Franklin Gothic Book"/>
              </a:rPr>
              <a:t>ö</a:t>
            </a:r>
            <a:r>
              <a:rPr lang="en-US" sz="2800" b="1" i="1" dirty="0" smtClean="0">
                <a:effectLst>
                  <a:outerShdw blurRad="38100" dist="38100" dir="2700000" algn="tl">
                    <a:srgbClr val="000000">
                      <a:alpha val="43137"/>
                    </a:srgbClr>
                  </a:outerShdw>
                </a:effectLst>
              </a:rPr>
              <a:t>dinger Cat”</a:t>
            </a:r>
            <a:endParaRPr lang="en-US" sz="2800" b="1" i="1" dirty="0">
              <a:effectLst>
                <a:outerShdw blurRad="38100" dist="38100" dir="2700000" algn="tl">
                  <a:srgbClr val="000000">
                    <a:alpha val="43137"/>
                  </a:srgbClr>
                </a:outerShdw>
              </a:effectLst>
            </a:endParaRPr>
          </a:p>
        </p:txBody>
      </p:sp>
      <p:pic>
        <p:nvPicPr>
          <p:cNvPr id="1026" name="Picture 2" descr="baby-grand-piano"/>
          <p:cNvPicPr>
            <a:picLocks noChangeAspect="1" noChangeArrowheads="1"/>
          </p:cNvPicPr>
          <p:nvPr/>
        </p:nvPicPr>
        <p:blipFill>
          <a:blip r:embed="rId2" cstate="print"/>
          <a:srcRect/>
          <a:stretch>
            <a:fillRect/>
          </a:stretch>
        </p:blipFill>
        <p:spPr bwMode="auto">
          <a:xfrm>
            <a:off x="76200" y="4800600"/>
            <a:ext cx="1583741" cy="1828800"/>
          </a:xfrm>
          <a:prstGeom prst="rect">
            <a:avLst/>
          </a:prstGeom>
          <a:noFill/>
        </p:spPr>
      </p:pic>
      <p:pic>
        <p:nvPicPr>
          <p:cNvPr id="1030" name="Picture 6" descr="http://www.freefoto.com/images/11/13/11_13_51---Grand-Piano_web.jpg"/>
          <p:cNvPicPr>
            <a:picLocks noChangeAspect="1" noChangeArrowheads="1"/>
          </p:cNvPicPr>
          <p:nvPr/>
        </p:nvPicPr>
        <p:blipFill>
          <a:blip r:embed="rId3" cstate="print"/>
          <a:srcRect/>
          <a:stretch>
            <a:fillRect/>
          </a:stretch>
        </p:blipFill>
        <p:spPr bwMode="auto">
          <a:xfrm flipH="1">
            <a:off x="7315200" y="3657600"/>
            <a:ext cx="1616534" cy="2684281"/>
          </a:xfrm>
          <a:prstGeom prst="rect">
            <a:avLst/>
          </a:prstGeom>
          <a:noFill/>
        </p:spPr>
      </p:pic>
      <p:sp>
        <p:nvSpPr>
          <p:cNvPr id="31" name="TextBox 30"/>
          <p:cNvSpPr txBox="1"/>
          <p:nvPr/>
        </p:nvSpPr>
        <p:spPr>
          <a:xfrm>
            <a:off x="152400" y="6477000"/>
            <a:ext cx="990600" cy="381000"/>
          </a:xfrm>
          <a:prstGeom prst="rect">
            <a:avLst/>
          </a:prstGeom>
          <a:solidFill>
            <a:srgbClr val="FFFF00"/>
          </a:solidFill>
        </p:spPr>
        <p:txBody>
          <a:bodyPr wrap="square" rtlCol="0">
            <a:spAutoFit/>
          </a:bodyPr>
          <a:lstStyle/>
          <a:p>
            <a:r>
              <a:rPr lang="en-US" b="1" dirty="0" err="1" smtClean="0">
                <a:solidFill>
                  <a:srgbClr val="0070C0"/>
                </a:solidFill>
                <a:effectLst>
                  <a:outerShdw blurRad="38100" dist="38100" dir="2700000" algn="tl">
                    <a:srgbClr val="000000">
                      <a:alpha val="43137"/>
                    </a:srgbClr>
                  </a:outerShdw>
                </a:effectLst>
              </a:rPr>
              <a:t>Siddhar</a:t>
            </a:r>
            <a:endParaRPr lang="en-US" b="1" dirty="0">
              <a:solidFill>
                <a:srgbClr val="0070C0"/>
              </a:solidFill>
              <a:effectLst>
                <a:outerShdw blurRad="38100" dist="38100" dir="2700000" algn="tl">
                  <a:srgbClr val="000000">
                    <a:alpha val="43137"/>
                  </a:srgbClr>
                </a:outerShdw>
              </a:effectLst>
            </a:endParaRPr>
          </a:p>
        </p:txBody>
      </p:sp>
      <p:sp>
        <p:nvSpPr>
          <p:cNvPr id="33" name="TextBox 32"/>
          <p:cNvSpPr txBox="1"/>
          <p:nvPr/>
        </p:nvSpPr>
        <p:spPr>
          <a:xfrm>
            <a:off x="7696200" y="6477000"/>
            <a:ext cx="990600" cy="381000"/>
          </a:xfrm>
          <a:prstGeom prst="rect">
            <a:avLst/>
          </a:prstGeom>
          <a:solidFill>
            <a:srgbClr val="FFFF00"/>
          </a:solidFill>
        </p:spPr>
        <p:txBody>
          <a:bodyPr wrap="square" rtlCol="0">
            <a:spAutoFit/>
          </a:bodyPr>
          <a:lstStyle/>
          <a:p>
            <a:r>
              <a:rPr lang="en-US" b="1" dirty="0" smtClean="0">
                <a:solidFill>
                  <a:srgbClr val="FF0000"/>
                </a:solidFill>
                <a:effectLst>
                  <a:outerShdw blurRad="38100" dist="38100" dir="2700000" algn="tl">
                    <a:srgbClr val="000000">
                      <a:alpha val="43137"/>
                    </a:srgbClr>
                  </a:outerShdw>
                </a:effectLst>
              </a:rPr>
              <a:t>Arushi</a:t>
            </a:r>
            <a:endParaRPr lang="en-US" b="1" dirty="0">
              <a:solidFill>
                <a:srgbClr val="FF0000"/>
              </a:solidFill>
              <a:effectLst>
                <a:outerShdw blurRad="38100" dist="38100" dir="2700000" algn="tl">
                  <a:srgbClr val="000000">
                    <a:alpha val="43137"/>
                  </a:srgbClr>
                </a:outerShdw>
              </a:effectLst>
            </a:endParaRPr>
          </a:p>
        </p:txBody>
      </p:sp>
      <p:pic>
        <p:nvPicPr>
          <p:cNvPr id="44" name="Picture 8" descr="New Image7.JPG"/>
          <p:cNvPicPr>
            <a:picLocks noChangeAspect="1"/>
          </p:cNvPicPr>
          <p:nvPr/>
        </p:nvPicPr>
        <p:blipFill>
          <a:blip r:embed="rId4" cstate="print"/>
          <a:srcRect/>
          <a:stretch>
            <a:fillRect/>
          </a:stretch>
        </p:blipFill>
        <p:spPr bwMode="auto">
          <a:xfrm>
            <a:off x="6477000" y="914400"/>
            <a:ext cx="2667000" cy="2000250"/>
          </a:xfrm>
          <a:prstGeom prst="rect">
            <a:avLst/>
          </a:prstGeom>
          <a:noFill/>
          <a:ln w="9525">
            <a:noFill/>
            <a:miter lim="800000"/>
            <a:headEnd/>
            <a:tailEnd/>
          </a:ln>
        </p:spPr>
      </p:pic>
      <p:pic>
        <p:nvPicPr>
          <p:cNvPr id="45" name="Picture 8" descr="232323232%7Ffp%3A9%3Dot%3E2339%3D%3B66%3D533%3DXROQDF%3E2323%3B8672956%3Bot1lsi.jpg"/>
          <p:cNvPicPr>
            <a:picLocks noChangeAspect="1"/>
          </p:cNvPicPr>
          <p:nvPr/>
        </p:nvPicPr>
        <p:blipFill>
          <a:blip r:embed="rId5" cstate="print"/>
          <a:srcRect/>
          <a:stretch>
            <a:fillRect/>
          </a:stretch>
        </p:blipFill>
        <p:spPr bwMode="auto">
          <a:xfrm>
            <a:off x="0" y="1371600"/>
            <a:ext cx="2133600" cy="2844800"/>
          </a:xfrm>
          <a:prstGeom prst="rect">
            <a:avLst/>
          </a:prstGeom>
          <a:noFill/>
          <a:ln w="9525">
            <a:noFill/>
            <a:miter lim="800000"/>
            <a:headEnd/>
            <a:tailEnd/>
          </a:ln>
        </p:spPr>
      </p:pic>
      <p:cxnSp>
        <p:nvCxnSpPr>
          <p:cNvPr id="47" name="Straight Arrow Connector 46"/>
          <p:cNvCxnSpPr/>
          <p:nvPr/>
        </p:nvCxnSpPr>
        <p:spPr>
          <a:xfrm rot="16200000" flipV="1">
            <a:off x="7681233" y="3139166"/>
            <a:ext cx="685800" cy="198667"/>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rot="5400000" flipH="1" flipV="1">
            <a:off x="404132" y="4518935"/>
            <a:ext cx="838200" cy="182331"/>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0" y="838200"/>
            <a:ext cx="2743200" cy="400110"/>
          </a:xfrm>
          <a:prstGeom prst="rect">
            <a:avLst/>
          </a:prstGeom>
          <a:noFill/>
        </p:spPr>
        <p:txBody>
          <a:bodyPr wrap="square" rtlCol="0">
            <a:spAutoFit/>
          </a:bodyPr>
          <a:lstStyle/>
          <a:p>
            <a:r>
              <a:rPr lang="en-US" sz="2000" b="1" dirty="0" smtClean="0">
                <a:effectLst>
                  <a:outerShdw blurRad="38100" dist="38100" dir="2700000" algn="tl">
                    <a:srgbClr val="000000">
                      <a:alpha val="43137"/>
                    </a:srgbClr>
                  </a:outerShdw>
                </a:effectLst>
              </a:rPr>
              <a:t>Professor Einstein</a:t>
            </a:r>
            <a:endParaRPr lang="en-US" sz="2000" b="1" dirty="0">
              <a:effectLst>
                <a:outerShdw blurRad="38100" dist="38100" dir="2700000" algn="tl">
                  <a:srgbClr val="000000">
                    <a:alpha val="43137"/>
                  </a:srgbClr>
                </a:outerShdw>
              </a:effectLst>
            </a:endParaRPr>
          </a:p>
        </p:txBody>
      </p:sp>
      <p:sp>
        <p:nvSpPr>
          <p:cNvPr id="52" name="Cube 51"/>
          <p:cNvSpPr/>
          <p:nvPr/>
        </p:nvSpPr>
        <p:spPr>
          <a:xfrm>
            <a:off x="2667000" y="1981200"/>
            <a:ext cx="1295400" cy="7620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Motion </a:t>
            </a:r>
            <a:r>
              <a:rPr lang="en-US" sz="2000" baseline="-25000" dirty="0" smtClean="0"/>
              <a:t>e2</a:t>
            </a:r>
            <a:endParaRPr lang="en-US" sz="2000" b="1" baseline="-25000" dirty="0"/>
          </a:p>
        </p:txBody>
      </p:sp>
      <p:sp>
        <p:nvSpPr>
          <p:cNvPr id="53" name="Cube 52"/>
          <p:cNvSpPr/>
          <p:nvPr/>
        </p:nvSpPr>
        <p:spPr>
          <a:xfrm>
            <a:off x="2514600" y="4191000"/>
            <a:ext cx="1295400" cy="8382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Motion </a:t>
            </a:r>
            <a:r>
              <a:rPr lang="en-US" sz="2000" baseline="-25000" dirty="0" smtClean="0"/>
              <a:t>en</a:t>
            </a:r>
            <a:endParaRPr lang="en-US" sz="2000" b="1" baseline="-25000" dirty="0"/>
          </a:p>
        </p:txBody>
      </p:sp>
      <p:sp>
        <p:nvSpPr>
          <p:cNvPr id="54" name="TextBox 53"/>
          <p:cNvSpPr txBox="1"/>
          <p:nvPr/>
        </p:nvSpPr>
        <p:spPr>
          <a:xfrm>
            <a:off x="4572000" y="6334780"/>
            <a:ext cx="2057400" cy="523220"/>
          </a:xfrm>
          <a:prstGeom prst="rect">
            <a:avLst/>
          </a:prstGeom>
          <a:noFill/>
        </p:spPr>
        <p:txBody>
          <a:bodyPr wrap="square" rtlCol="0">
            <a:spAutoFit/>
          </a:bodyPr>
          <a:lstStyle/>
          <a:p>
            <a:pPr algn="ctr"/>
            <a:r>
              <a:rPr lang="en-US" sz="1400" b="1" dirty="0" smtClean="0">
                <a:solidFill>
                  <a:srgbClr val="FF0000"/>
                </a:solidFill>
                <a:effectLst>
                  <a:outerShdw blurRad="38100" dist="38100" dir="2700000" algn="tl">
                    <a:srgbClr val="000000">
                      <a:alpha val="43137"/>
                    </a:srgbClr>
                  </a:outerShdw>
                </a:effectLst>
              </a:rPr>
              <a:t>Motions of Schr</a:t>
            </a:r>
            <a:r>
              <a:rPr lang="en-US" sz="1400" b="1" dirty="0" smtClean="0">
                <a:solidFill>
                  <a:srgbClr val="FF0000"/>
                </a:solidFill>
                <a:effectLst>
                  <a:outerShdw blurRad="38100" dist="38100" dir="2700000" algn="tl">
                    <a:srgbClr val="000000">
                      <a:alpha val="43137"/>
                    </a:srgbClr>
                  </a:outerShdw>
                </a:effectLst>
                <a:latin typeface="Franklin Gothic Book"/>
              </a:rPr>
              <a:t>ö</a:t>
            </a:r>
            <a:r>
              <a:rPr lang="en-US" sz="1400" b="1" dirty="0" smtClean="0">
                <a:solidFill>
                  <a:srgbClr val="FF0000"/>
                </a:solidFill>
                <a:effectLst>
                  <a:outerShdw blurRad="38100" dist="38100" dir="2700000" algn="tl">
                    <a:srgbClr val="000000">
                      <a:alpha val="43137"/>
                    </a:srgbClr>
                  </a:outerShdw>
                </a:effectLst>
              </a:rPr>
              <a:t>dinger Cat</a:t>
            </a:r>
          </a:p>
        </p:txBody>
      </p:sp>
      <p:sp>
        <p:nvSpPr>
          <p:cNvPr id="55" name="Cube 54"/>
          <p:cNvSpPr/>
          <p:nvPr/>
        </p:nvSpPr>
        <p:spPr>
          <a:xfrm>
            <a:off x="4724400" y="914400"/>
            <a:ext cx="1295400" cy="838200"/>
          </a:xfrm>
          <a:prstGeom prst="cub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Motion </a:t>
            </a:r>
            <a:r>
              <a:rPr lang="en-US" sz="2000" baseline="-25000" dirty="0" smtClean="0"/>
              <a:t>c1</a:t>
            </a:r>
            <a:endParaRPr lang="en-US" sz="2000" b="1" baseline="-25000" dirty="0"/>
          </a:p>
        </p:txBody>
      </p:sp>
      <p:sp>
        <p:nvSpPr>
          <p:cNvPr id="56" name="Cube 55"/>
          <p:cNvSpPr/>
          <p:nvPr/>
        </p:nvSpPr>
        <p:spPr>
          <a:xfrm>
            <a:off x="4800600" y="2209800"/>
            <a:ext cx="1295400" cy="914400"/>
          </a:xfrm>
          <a:prstGeom prst="cub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Motion </a:t>
            </a:r>
            <a:r>
              <a:rPr lang="en-US" sz="2000" baseline="-25000" dirty="0" smtClean="0"/>
              <a:t>c1</a:t>
            </a:r>
            <a:endParaRPr lang="en-US" sz="2000" b="1" baseline="-25000" dirty="0"/>
          </a:p>
        </p:txBody>
      </p:sp>
      <p:sp>
        <p:nvSpPr>
          <p:cNvPr id="57" name="Cube 56"/>
          <p:cNvSpPr/>
          <p:nvPr/>
        </p:nvSpPr>
        <p:spPr>
          <a:xfrm>
            <a:off x="4876800" y="3733800"/>
            <a:ext cx="1219200" cy="914400"/>
          </a:xfrm>
          <a:prstGeom prst="cub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Motion </a:t>
            </a:r>
            <a:r>
              <a:rPr lang="en-US" sz="2000" baseline="-25000" dirty="0" smtClean="0"/>
              <a:t>cm</a:t>
            </a:r>
            <a:endParaRPr lang="en-US" sz="2000" b="1" baseline="-25000" dirty="0"/>
          </a:p>
        </p:txBody>
      </p:sp>
      <p:cxnSp>
        <p:nvCxnSpPr>
          <p:cNvPr id="63" name="Straight Arrow Connector 62"/>
          <p:cNvCxnSpPr/>
          <p:nvPr/>
        </p:nvCxnSpPr>
        <p:spPr>
          <a:xfrm rot="10800000" flipV="1">
            <a:off x="1447800" y="4495800"/>
            <a:ext cx="3352800" cy="2133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3886200" y="4648200"/>
            <a:ext cx="3429000" cy="1905000"/>
          </a:xfrm>
          <a:prstGeom prst="straightConnector1">
            <a:avLst/>
          </a:prstGeom>
          <a:ln w="38100">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7334017" y="609600"/>
            <a:ext cx="1809983" cy="369332"/>
          </a:xfrm>
          <a:prstGeom prst="rect">
            <a:avLst/>
          </a:prstGeom>
        </p:spPr>
        <p:txBody>
          <a:bodyPr wrap="none">
            <a:spAutoFit/>
          </a:bodyPr>
          <a:lstStyle/>
          <a:p>
            <a:r>
              <a:rPr lang="en-US" b="1" dirty="0" smtClean="0">
                <a:effectLst>
                  <a:outerShdw blurRad="38100" dist="38100" dir="2700000" algn="tl">
                    <a:srgbClr val="000000">
                      <a:alpha val="43137"/>
                    </a:srgbClr>
                  </a:outerShdw>
                </a:effectLst>
              </a:rPr>
              <a:t>Schr</a:t>
            </a:r>
            <a:r>
              <a:rPr lang="en-US" b="1" dirty="0" smtClean="0">
                <a:effectLst>
                  <a:outerShdw blurRad="38100" dist="38100" dir="2700000" algn="tl">
                    <a:srgbClr val="000000">
                      <a:alpha val="43137"/>
                    </a:srgbClr>
                  </a:outerShdw>
                </a:effectLst>
                <a:latin typeface="Franklin Gothic Book"/>
              </a:rPr>
              <a:t>ö</a:t>
            </a:r>
            <a:r>
              <a:rPr lang="en-US" b="1" dirty="0" smtClean="0">
                <a:effectLst>
                  <a:outerShdw blurRad="38100" dist="38100" dir="2700000" algn="tl">
                    <a:srgbClr val="000000">
                      <a:alpha val="43137"/>
                    </a:srgbClr>
                  </a:outerShdw>
                </a:effectLst>
              </a:rPr>
              <a:t>dinger Cat </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2743200" cy="198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Intelligent</a:t>
            </a:r>
          </a:p>
          <a:p>
            <a:pPr algn="ctr"/>
            <a:r>
              <a:rPr lang="en-US" sz="3600" dirty="0" smtClean="0"/>
              <a:t>Robotics</a:t>
            </a:r>
            <a:endParaRPr lang="en-US" sz="3600" dirty="0"/>
          </a:p>
        </p:txBody>
      </p:sp>
      <p:sp>
        <p:nvSpPr>
          <p:cNvPr id="3" name="Rectangle 2"/>
          <p:cNvSpPr/>
          <p:nvPr/>
        </p:nvSpPr>
        <p:spPr>
          <a:xfrm>
            <a:off x="4343400" y="5334000"/>
            <a:ext cx="2743200" cy="914400"/>
          </a:xfrm>
          <a:prstGeom prst="rect">
            <a:avLst/>
          </a:prstGeom>
          <a:solidFill>
            <a:schemeClr val="tx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Evolutionary generation</a:t>
            </a:r>
          </a:p>
          <a:p>
            <a:pPr algn="ctr"/>
            <a:r>
              <a:rPr lang="en-US" sz="2000" dirty="0" smtClean="0"/>
              <a:t>of robot motions</a:t>
            </a:r>
            <a:endParaRPr lang="en-US" sz="2000" dirty="0"/>
          </a:p>
        </p:txBody>
      </p:sp>
      <p:sp>
        <p:nvSpPr>
          <p:cNvPr id="4" name="Rectangle 3"/>
          <p:cNvSpPr/>
          <p:nvPr/>
        </p:nvSpPr>
        <p:spPr>
          <a:xfrm>
            <a:off x="4419600" y="4191000"/>
            <a:ext cx="2743200" cy="914400"/>
          </a:xfrm>
          <a:prstGeom prst="rect">
            <a:avLst/>
          </a:prstGeom>
          <a:solidFill>
            <a:schemeClr val="tx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Common Robot Language for Humanoids</a:t>
            </a:r>
            <a:endParaRPr lang="en-US" sz="2000" dirty="0"/>
          </a:p>
        </p:txBody>
      </p:sp>
      <p:sp>
        <p:nvSpPr>
          <p:cNvPr id="7" name="Right Arrow 6"/>
          <p:cNvSpPr/>
          <p:nvPr/>
        </p:nvSpPr>
        <p:spPr>
          <a:xfrm rot="1950287">
            <a:off x="2993179" y="617044"/>
            <a:ext cx="1295400" cy="4572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7086600" y="5486400"/>
            <a:ext cx="2057400" cy="369332"/>
          </a:xfrm>
          <a:prstGeom prst="rect">
            <a:avLst/>
          </a:prstGeom>
          <a:noFill/>
        </p:spPr>
        <p:txBody>
          <a:bodyPr wrap="square" rtlCol="0">
            <a:spAutoFit/>
          </a:bodyPr>
          <a:lstStyle/>
          <a:p>
            <a:r>
              <a:rPr lang="en-US" dirty="0" smtClean="0"/>
              <a:t>Raghuvanshi</a:t>
            </a:r>
            <a:endParaRPr lang="en-US" dirty="0"/>
          </a:p>
        </p:txBody>
      </p:sp>
      <p:sp>
        <p:nvSpPr>
          <p:cNvPr id="13" name="TextBox 12"/>
          <p:cNvSpPr txBox="1"/>
          <p:nvPr/>
        </p:nvSpPr>
        <p:spPr>
          <a:xfrm>
            <a:off x="7620000" y="304800"/>
            <a:ext cx="2057400" cy="369332"/>
          </a:xfrm>
          <a:prstGeom prst="rect">
            <a:avLst/>
          </a:prstGeom>
          <a:noFill/>
        </p:spPr>
        <p:txBody>
          <a:bodyPr wrap="square" rtlCol="0">
            <a:spAutoFit/>
          </a:bodyPr>
          <a:lstStyle/>
          <a:p>
            <a:r>
              <a:rPr lang="en-US" dirty="0" smtClean="0"/>
              <a:t>Zhao, Hun</a:t>
            </a:r>
            <a:endParaRPr lang="en-US" dirty="0"/>
          </a:p>
        </p:txBody>
      </p:sp>
      <p:sp>
        <p:nvSpPr>
          <p:cNvPr id="14" name="Rectangle 13"/>
          <p:cNvSpPr/>
          <p:nvPr/>
        </p:nvSpPr>
        <p:spPr>
          <a:xfrm>
            <a:off x="4572000" y="2362200"/>
            <a:ext cx="2743200" cy="8382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Constructive Induction</a:t>
            </a:r>
          </a:p>
          <a:p>
            <a:pPr algn="ctr"/>
            <a:r>
              <a:rPr lang="en-US" sz="2000" dirty="0" smtClean="0"/>
              <a:t>Architecture with Perception of emotions</a:t>
            </a:r>
            <a:endParaRPr lang="en-US" sz="2000" dirty="0"/>
          </a:p>
        </p:txBody>
      </p:sp>
      <p:sp>
        <p:nvSpPr>
          <p:cNvPr id="15" name="Rectangle 14"/>
          <p:cNvSpPr/>
          <p:nvPr/>
        </p:nvSpPr>
        <p:spPr>
          <a:xfrm>
            <a:off x="4572000" y="3352800"/>
            <a:ext cx="2743200" cy="609600"/>
          </a:xfrm>
          <a:prstGeom prst="rect">
            <a:avLst/>
          </a:prstGeom>
          <a:solidFill>
            <a:schemeClr val="tx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Emotion Based Motion </a:t>
            </a:r>
          </a:p>
          <a:p>
            <a:pPr algn="ctr"/>
            <a:r>
              <a:rPr lang="en-US" sz="2000" dirty="0" smtClean="0"/>
              <a:t>Generation</a:t>
            </a:r>
            <a:endParaRPr lang="en-US" sz="2000" dirty="0"/>
          </a:p>
        </p:txBody>
      </p:sp>
      <p:sp>
        <p:nvSpPr>
          <p:cNvPr id="16" name="Rectangle 15"/>
          <p:cNvSpPr/>
          <p:nvPr/>
        </p:nvSpPr>
        <p:spPr>
          <a:xfrm>
            <a:off x="4495800" y="1676400"/>
            <a:ext cx="2743200" cy="4572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Emotional Robot</a:t>
            </a:r>
            <a:endParaRPr lang="en-US" sz="2000" dirty="0"/>
          </a:p>
        </p:txBody>
      </p:sp>
      <p:sp>
        <p:nvSpPr>
          <p:cNvPr id="17" name="TextBox 16"/>
          <p:cNvSpPr txBox="1"/>
          <p:nvPr/>
        </p:nvSpPr>
        <p:spPr>
          <a:xfrm>
            <a:off x="7467600" y="4419600"/>
            <a:ext cx="2057400" cy="369332"/>
          </a:xfrm>
          <a:prstGeom prst="rect">
            <a:avLst/>
          </a:prstGeom>
          <a:noFill/>
        </p:spPr>
        <p:txBody>
          <a:bodyPr wrap="square" rtlCol="0">
            <a:spAutoFit/>
          </a:bodyPr>
          <a:lstStyle/>
          <a:p>
            <a:r>
              <a:rPr lang="en-US" dirty="0" smtClean="0"/>
              <a:t>Lukac</a:t>
            </a:r>
            <a:endParaRPr lang="en-US" dirty="0"/>
          </a:p>
        </p:txBody>
      </p:sp>
      <p:sp>
        <p:nvSpPr>
          <p:cNvPr id="18" name="TextBox 17"/>
          <p:cNvSpPr txBox="1"/>
          <p:nvPr/>
        </p:nvSpPr>
        <p:spPr>
          <a:xfrm>
            <a:off x="7543800" y="3505200"/>
            <a:ext cx="2057400" cy="369332"/>
          </a:xfrm>
          <a:prstGeom prst="rect">
            <a:avLst/>
          </a:prstGeom>
          <a:noFill/>
        </p:spPr>
        <p:txBody>
          <a:bodyPr wrap="square" rtlCol="0">
            <a:spAutoFit/>
          </a:bodyPr>
          <a:lstStyle/>
          <a:p>
            <a:r>
              <a:rPr lang="en-US" dirty="0" smtClean="0"/>
              <a:t>Sunardi</a:t>
            </a:r>
            <a:endParaRPr lang="en-US" dirty="0"/>
          </a:p>
        </p:txBody>
      </p:sp>
      <p:sp>
        <p:nvSpPr>
          <p:cNvPr id="19" name="TextBox 18"/>
          <p:cNvSpPr txBox="1"/>
          <p:nvPr/>
        </p:nvSpPr>
        <p:spPr>
          <a:xfrm>
            <a:off x="7467600" y="1752600"/>
            <a:ext cx="2057400" cy="369332"/>
          </a:xfrm>
          <a:prstGeom prst="rect">
            <a:avLst/>
          </a:prstGeom>
          <a:noFill/>
        </p:spPr>
        <p:txBody>
          <a:bodyPr wrap="square" rtlCol="0">
            <a:spAutoFit/>
          </a:bodyPr>
          <a:lstStyle/>
          <a:p>
            <a:r>
              <a:rPr lang="en-US" dirty="0" smtClean="0"/>
              <a:t>Lukac</a:t>
            </a:r>
            <a:endParaRPr lang="en-US" dirty="0"/>
          </a:p>
        </p:txBody>
      </p:sp>
      <p:sp>
        <p:nvSpPr>
          <p:cNvPr id="20" name="Rectangle 19"/>
          <p:cNvSpPr/>
          <p:nvPr/>
        </p:nvSpPr>
        <p:spPr>
          <a:xfrm>
            <a:off x="4419600" y="0"/>
            <a:ext cx="3048000" cy="685800"/>
          </a:xfrm>
          <a:prstGeom prst="rect">
            <a:avLst/>
          </a:prstGeom>
          <a:solidFill>
            <a:srgbClr val="00B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Hough Transform </a:t>
            </a:r>
          </a:p>
          <a:p>
            <a:pPr algn="ctr"/>
            <a:r>
              <a:rPr lang="en-US" dirty="0" smtClean="0"/>
              <a:t>for Radiation Therapy</a:t>
            </a:r>
            <a:endParaRPr lang="en-US" dirty="0"/>
          </a:p>
        </p:txBody>
      </p:sp>
      <p:sp>
        <p:nvSpPr>
          <p:cNvPr id="21" name="TextBox 20"/>
          <p:cNvSpPr txBox="1"/>
          <p:nvPr/>
        </p:nvSpPr>
        <p:spPr>
          <a:xfrm>
            <a:off x="7391400" y="2438400"/>
            <a:ext cx="2057400" cy="646331"/>
          </a:xfrm>
          <a:prstGeom prst="rect">
            <a:avLst/>
          </a:prstGeom>
          <a:noFill/>
        </p:spPr>
        <p:txBody>
          <a:bodyPr wrap="square" rtlCol="0">
            <a:spAutoFit/>
          </a:bodyPr>
          <a:lstStyle/>
          <a:p>
            <a:r>
              <a:rPr lang="en-US" dirty="0" smtClean="0"/>
              <a:t>Gebauer</a:t>
            </a:r>
          </a:p>
          <a:p>
            <a:r>
              <a:rPr lang="en-US" dirty="0" err="1" smtClean="0"/>
              <a:t>Labunsky</a:t>
            </a:r>
            <a:endParaRPr lang="en-US" dirty="0"/>
          </a:p>
        </p:txBody>
      </p:sp>
      <p:sp>
        <p:nvSpPr>
          <p:cNvPr id="22" name="Rectangle 21"/>
          <p:cNvSpPr/>
          <p:nvPr/>
        </p:nvSpPr>
        <p:spPr>
          <a:xfrm>
            <a:off x="304800" y="4572000"/>
            <a:ext cx="1905000" cy="6096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Motion Generation</a:t>
            </a:r>
            <a:endParaRPr lang="en-US" sz="2000" dirty="0"/>
          </a:p>
        </p:txBody>
      </p:sp>
      <p:sp>
        <p:nvSpPr>
          <p:cNvPr id="23" name="Rectangle 22"/>
          <p:cNvSpPr/>
          <p:nvPr/>
        </p:nvSpPr>
        <p:spPr>
          <a:xfrm>
            <a:off x="228600" y="2362200"/>
            <a:ext cx="1828800" cy="6096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Computer </a:t>
            </a:r>
          </a:p>
          <a:p>
            <a:pPr algn="ctr"/>
            <a:r>
              <a:rPr lang="en-US" sz="2000" dirty="0" smtClean="0"/>
              <a:t>Vision</a:t>
            </a:r>
            <a:endParaRPr lang="en-US" sz="2000" dirty="0"/>
          </a:p>
        </p:txBody>
      </p:sp>
      <p:sp>
        <p:nvSpPr>
          <p:cNvPr id="24" name="Rectangle 23"/>
          <p:cNvSpPr/>
          <p:nvPr/>
        </p:nvSpPr>
        <p:spPr>
          <a:xfrm>
            <a:off x="304800" y="3429000"/>
            <a:ext cx="1828800" cy="609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Computational</a:t>
            </a:r>
          </a:p>
          <a:p>
            <a:pPr algn="ctr"/>
            <a:r>
              <a:rPr lang="en-US" sz="2000" dirty="0" smtClean="0"/>
              <a:t>Intelligence</a:t>
            </a:r>
          </a:p>
        </p:txBody>
      </p:sp>
      <p:sp>
        <p:nvSpPr>
          <p:cNvPr id="25" name="Right Arrow 24"/>
          <p:cNvSpPr/>
          <p:nvPr/>
        </p:nvSpPr>
        <p:spPr>
          <a:xfrm rot="3494250">
            <a:off x="1378060" y="3105857"/>
            <a:ext cx="386606" cy="12794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Arrow 25"/>
          <p:cNvSpPr/>
          <p:nvPr/>
        </p:nvSpPr>
        <p:spPr>
          <a:xfrm rot="8614069">
            <a:off x="793474" y="4243575"/>
            <a:ext cx="824054" cy="209838"/>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0" y="5638800"/>
            <a:ext cx="3429000" cy="707886"/>
          </a:xfrm>
          <a:prstGeom prst="rect">
            <a:avLst/>
          </a:prstGeom>
          <a:noFill/>
          <a:ln>
            <a:solidFill>
              <a:srgbClr val="FF0000"/>
            </a:solidFill>
          </a:ln>
        </p:spPr>
        <p:txBody>
          <a:bodyPr wrap="square" rtlCol="0">
            <a:spAutoFit/>
          </a:bodyPr>
          <a:lstStyle/>
          <a:p>
            <a:r>
              <a:rPr lang="en-US" sz="4000" b="1" dirty="0" smtClean="0"/>
              <a:t>Robot theatre</a:t>
            </a:r>
            <a:endParaRPr lang="en-US" sz="4000" b="1" dirty="0"/>
          </a:p>
        </p:txBody>
      </p:sp>
      <p:sp>
        <p:nvSpPr>
          <p:cNvPr id="28" name="TextBox 27"/>
          <p:cNvSpPr txBox="1"/>
          <p:nvPr/>
        </p:nvSpPr>
        <p:spPr>
          <a:xfrm>
            <a:off x="7543800" y="990600"/>
            <a:ext cx="2057400" cy="369332"/>
          </a:xfrm>
          <a:prstGeom prst="rect">
            <a:avLst/>
          </a:prstGeom>
          <a:noFill/>
        </p:spPr>
        <p:txBody>
          <a:bodyPr wrap="square" rtlCol="0">
            <a:spAutoFit/>
          </a:bodyPr>
          <a:lstStyle/>
          <a:p>
            <a:r>
              <a:rPr lang="en-US" dirty="0" err="1" smtClean="0"/>
              <a:t>Labunsky</a:t>
            </a:r>
            <a:endParaRPr lang="en-US" dirty="0"/>
          </a:p>
        </p:txBody>
      </p:sp>
      <p:sp>
        <p:nvSpPr>
          <p:cNvPr id="29" name="Rectangle 28"/>
          <p:cNvSpPr/>
          <p:nvPr/>
        </p:nvSpPr>
        <p:spPr>
          <a:xfrm>
            <a:off x="4419600" y="838200"/>
            <a:ext cx="3048000" cy="609600"/>
          </a:xfrm>
          <a:prstGeom prst="rect">
            <a:avLst/>
          </a:prstGeom>
          <a:solidFill>
            <a:srgbClr val="00B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PCA </a:t>
            </a:r>
          </a:p>
          <a:p>
            <a:pPr algn="ctr"/>
            <a:r>
              <a:rPr lang="en-US" dirty="0" smtClean="0"/>
              <a:t>for  facial emotions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04800"/>
            <a:ext cx="8001000" cy="3139321"/>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6600" b="1" dirty="0" smtClean="0">
                <a:solidFill>
                  <a:srgbClr val="FF0000"/>
                </a:solidFill>
                <a:effectLst>
                  <a:outerShdw blurRad="38100" dist="38100" dir="2700000" algn="tl">
                    <a:srgbClr val="000000">
                      <a:alpha val="43137"/>
                    </a:srgbClr>
                  </a:outerShdw>
                </a:effectLst>
              </a:rPr>
              <a:t>Theatre of Robots </a:t>
            </a:r>
          </a:p>
          <a:p>
            <a:pPr algn="ctr"/>
            <a:r>
              <a:rPr lang="en-US" sz="6600" b="1" dirty="0" smtClean="0">
                <a:solidFill>
                  <a:srgbClr val="FF0000"/>
                </a:solidFill>
                <a:effectLst>
                  <a:outerShdw blurRad="38100" dist="38100" dir="2700000" algn="tl">
                    <a:srgbClr val="000000">
                      <a:alpha val="43137"/>
                    </a:srgbClr>
                  </a:outerShdw>
                </a:effectLst>
              </a:rPr>
              <a:t>and Actors (contemporary)</a:t>
            </a:r>
            <a:endParaRPr lang="en-US" sz="6600" b="1" dirty="0">
              <a:solidFill>
                <a:srgbClr val="FF0000"/>
              </a:solidFill>
              <a:effectLst>
                <a:outerShdw blurRad="38100" dist="38100" dir="2700000" algn="tl">
                  <a:srgbClr val="000000">
                    <a:alpha val="43137"/>
                  </a:srgbClr>
                </a:outerShdw>
              </a:effectLst>
            </a:endParaRPr>
          </a:p>
        </p:txBody>
      </p:sp>
      <p:sp>
        <p:nvSpPr>
          <p:cNvPr id="3" name="TextBox 2"/>
          <p:cNvSpPr txBox="1"/>
          <p:nvPr/>
        </p:nvSpPr>
        <p:spPr>
          <a:xfrm>
            <a:off x="533400" y="3875544"/>
            <a:ext cx="8229600" cy="2677656"/>
          </a:xfrm>
          <a:prstGeom prst="rect">
            <a:avLst/>
          </a:prstGeom>
          <a:noFill/>
        </p:spPr>
        <p:txBody>
          <a:bodyPr wrap="square" rtlCol="0">
            <a:spAutoFit/>
          </a:bodyPr>
          <a:lstStyle/>
          <a:p>
            <a:r>
              <a:rPr lang="en-US" sz="2800" b="1" dirty="0" smtClean="0"/>
              <a:t>Actors: </a:t>
            </a:r>
            <a:r>
              <a:rPr lang="en-US" sz="2800" dirty="0" smtClean="0"/>
              <a:t>robots</a:t>
            </a:r>
          </a:p>
          <a:p>
            <a:r>
              <a:rPr lang="en-US" sz="2800" b="1" dirty="0" smtClean="0"/>
              <a:t>Actors: </a:t>
            </a:r>
            <a:r>
              <a:rPr lang="en-US" sz="2800" dirty="0" smtClean="0"/>
              <a:t>humans</a:t>
            </a:r>
          </a:p>
          <a:p>
            <a:r>
              <a:rPr lang="en-US" sz="2800" b="1" dirty="0" smtClean="0"/>
              <a:t>Directors: </a:t>
            </a:r>
            <a:r>
              <a:rPr lang="en-US" sz="2800" dirty="0" smtClean="0"/>
              <a:t>humans</a:t>
            </a:r>
          </a:p>
          <a:p>
            <a:r>
              <a:rPr lang="en-US" sz="2800" b="1" dirty="0" smtClean="0"/>
              <a:t>Public: </a:t>
            </a:r>
            <a:r>
              <a:rPr lang="en-US" sz="2800" dirty="0" smtClean="0"/>
              <a:t>traditional feedback, works only for human actors</a:t>
            </a:r>
          </a:p>
          <a:p>
            <a:r>
              <a:rPr lang="en-US" sz="2800" b="1" dirty="0" smtClean="0"/>
              <a:t>Action: </a:t>
            </a:r>
            <a:r>
              <a:rPr lang="en-US" sz="2800" dirty="0" smtClean="0"/>
              <a:t>basically fixed, as in standard theatre</a:t>
            </a: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2554545"/>
          </a:xfrm>
          <a:prstGeom prst="rect">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sz="8000" b="1" dirty="0" smtClean="0">
                <a:effectLst>
                  <a:outerShdw blurRad="38100" dist="38100" dir="2700000" algn="tl">
                    <a:srgbClr val="000000">
                      <a:alpha val="43137"/>
                    </a:srgbClr>
                  </a:outerShdw>
                </a:effectLst>
              </a:rPr>
              <a:t>Theatre of Robots </a:t>
            </a:r>
          </a:p>
          <a:p>
            <a:pPr algn="ctr"/>
            <a:r>
              <a:rPr lang="en-US" sz="8000" b="1" dirty="0" smtClean="0">
                <a:effectLst>
                  <a:outerShdw blurRad="38100" dist="38100" dir="2700000" algn="tl">
                    <a:srgbClr val="000000">
                      <a:alpha val="43137"/>
                    </a:srgbClr>
                  </a:outerShdw>
                </a:effectLst>
              </a:rPr>
              <a:t>and Actors (</a:t>
            </a:r>
            <a:r>
              <a:rPr lang="en-US" sz="8000" b="1" dirty="0" smtClean="0">
                <a:solidFill>
                  <a:srgbClr val="FF0000"/>
                </a:solidFill>
                <a:effectLst>
                  <a:outerShdw blurRad="38100" dist="38100" dir="2700000" algn="tl">
                    <a:srgbClr val="000000">
                      <a:alpha val="43137"/>
                    </a:srgbClr>
                  </a:outerShdw>
                </a:effectLst>
              </a:rPr>
              <a:t>future</a:t>
            </a:r>
            <a:r>
              <a:rPr lang="en-US" sz="8000" b="1" dirty="0" smtClean="0">
                <a:effectLst>
                  <a:outerShdw blurRad="38100" dist="38100" dir="2700000" algn="tl">
                    <a:srgbClr val="000000">
                      <a:alpha val="43137"/>
                    </a:srgbClr>
                  </a:outerShdw>
                </a:effectLst>
              </a:rPr>
              <a:t>)</a:t>
            </a:r>
            <a:endParaRPr lang="en-US" sz="8000" b="1" dirty="0">
              <a:effectLst>
                <a:outerShdw blurRad="38100" dist="38100" dir="2700000" algn="tl">
                  <a:srgbClr val="000000">
                    <a:alpha val="43137"/>
                  </a:srgbClr>
                </a:outerShdw>
              </a:effectLst>
            </a:endParaRPr>
          </a:p>
        </p:txBody>
      </p:sp>
      <p:sp>
        <p:nvSpPr>
          <p:cNvPr id="3" name="TextBox 2"/>
          <p:cNvSpPr txBox="1"/>
          <p:nvPr/>
        </p:nvSpPr>
        <p:spPr>
          <a:xfrm>
            <a:off x="533400" y="3444657"/>
            <a:ext cx="8229600" cy="3108543"/>
          </a:xfrm>
          <a:prstGeom prst="rect">
            <a:avLst/>
          </a:prstGeom>
          <a:noFill/>
        </p:spPr>
        <p:txBody>
          <a:bodyPr wrap="square" rtlCol="0">
            <a:spAutoFit/>
          </a:bodyPr>
          <a:lstStyle/>
          <a:p>
            <a:r>
              <a:rPr lang="en-US" sz="2800" b="1" dirty="0" smtClean="0"/>
              <a:t>Actors: </a:t>
            </a:r>
            <a:r>
              <a:rPr lang="en-US" sz="2800" dirty="0" smtClean="0"/>
              <a:t>robots</a:t>
            </a:r>
          </a:p>
          <a:p>
            <a:r>
              <a:rPr lang="en-US" sz="2800" b="1" dirty="0" smtClean="0"/>
              <a:t>Actors: </a:t>
            </a:r>
            <a:r>
              <a:rPr lang="en-US" sz="2800" dirty="0" smtClean="0"/>
              <a:t>humans</a:t>
            </a:r>
          </a:p>
          <a:p>
            <a:r>
              <a:rPr lang="en-US" sz="2800" b="1" dirty="0" smtClean="0"/>
              <a:t>Directors: </a:t>
            </a:r>
            <a:r>
              <a:rPr lang="en-US" sz="2800" dirty="0" smtClean="0"/>
              <a:t>humans </a:t>
            </a:r>
            <a:r>
              <a:rPr lang="en-US" sz="2800" b="1" dirty="0" smtClean="0">
                <a:solidFill>
                  <a:srgbClr val="FF0000"/>
                </a:solidFill>
                <a:effectLst>
                  <a:outerShdw blurRad="38100" dist="38100" dir="2700000" algn="tl">
                    <a:srgbClr val="000000">
                      <a:alpha val="43137"/>
                    </a:srgbClr>
                  </a:outerShdw>
                </a:effectLst>
              </a:rPr>
              <a:t>+ universal editors</a:t>
            </a:r>
          </a:p>
          <a:p>
            <a:r>
              <a:rPr lang="en-US" sz="2800" b="1" dirty="0" smtClean="0"/>
              <a:t>Public</a:t>
            </a:r>
            <a:r>
              <a:rPr lang="en-US" sz="2800" dirty="0" smtClean="0">
                <a:solidFill>
                  <a:srgbClr val="FF0000"/>
                </a:solidFill>
                <a:effectLst>
                  <a:outerShdw blurRad="38100" dist="38100" dir="2700000" algn="tl">
                    <a:srgbClr val="000000">
                      <a:alpha val="43137"/>
                    </a:srgbClr>
                  </a:outerShdw>
                </a:effectLst>
              </a:rPr>
              <a:t>: traditional feedback, like clapping, </a:t>
            </a:r>
            <a:r>
              <a:rPr lang="en-US" sz="2800" dirty="0" err="1" smtClean="0">
                <a:solidFill>
                  <a:srgbClr val="FF0000"/>
                </a:solidFill>
                <a:effectLst>
                  <a:outerShdw blurRad="38100" dist="38100" dir="2700000" algn="tl">
                    <a:srgbClr val="000000">
                      <a:alpha val="43137"/>
                    </a:srgbClr>
                  </a:outerShdw>
                </a:effectLst>
              </a:rPr>
              <a:t>hecking</a:t>
            </a:r>
            <a:r>
              <a:rPr lang="en-US" sz="2800" dirty="0" smtClean="0">
                <a:solidFill>
                  <a:srgbClr val="FF0000"/>
                </a:solidFill>
                <a:effectLst>
                  <a:outerShdw blurRad="38100" dist="38100" dir="2700000" algn="tl">
                    <a:srgbClr val="000000">
                      <a:alpha val="43137"/>
                    </a:srgbClr>
                  </a:outerShdw>
                </a:effectLst>
              </a:rPr>
              <a:t>, works for both robot and  human actors</a:t>
            </a:r>
          </a:p>
          <a:p>
            <a:r>
              <a:rPr lang="en-US" sz="2800" b="1" dirty="0" smtClean="0"/>
              <a:t>Action</a:t>
            </a:r>
            <a:r>
              <a:rPr lang="en-US" sz="2800" b="1" dirty="0" smtClean="0">
                <a:solidFill>
                  <a:srgbClr val="FF0000"/>
                </a:solidFill>
                <a:effectLst>
                  <a:outerShdw blurRad="38100" dist="38100" dir="2700000" algn="tl">
                    <a:srgbClr val="000000">
                      <a:alpha val="43137"/>
                    </a:srgbClr>
                  </a:outerShdw>
                </a:effectLst>
              </a:rPr>
              <a:t>: </a:t>
            </a:r>
            <a:r>
              <a:rPr lang="en-US" sz="2800" dirty="0" smtClean="0">
                <a:solidFill>
                  <a:srgbClr val="FF0000"/>
                </a:solidFill>
                <a:effectLst>
                  <a:outerShdw blurRad="38100" dist="38100" dir="2700000" algn="tl">
                    <a:srgbClr val="000000">
                      <a:alpha val="43137"/>
                    </a:srgbClr>
                  </a:outerShdw>
                </a:effectLst>
              </a:rPr>
              <a:t>improvisational, as in standard  improvisational theatre</a:t>
            </a:r>
            <a:endParaRPr lang="en-US" sz="2800"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http://www.gadgetted.com/wp-content/uploads/2008/12/ballroom_dance_robot.jpg">
            <a:hlinkClick r:id="rId2"/>
          </p:cNvPr>
          <p:cNvPicPr>
            <a:picLocks noChangeAspect="1" noChangeArrowheads="1"/>
          </p:cNvPicPr>
          <p:nvPr/>
        </p:nvPicPr>
        <p:blipFill>
          <a:blip r:embed="rId3" cstate="print"/>
          <a:srcRect/>
          <a:stretch>
            <a:fillRect/>
          </a:stretch>
        </p:blipFill>
        <p:spPr bwMode="auto">
          <a:xfrm>
            <a:off x="0" y="0"/>
            <a:ext cx="9144000" cy="6858001"/>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xplosion 1 2"/>
          <p:cNvSpPr/>
          <p:nvPr/>
        </p:nvSpPr>
        <p:spPr>
          <a:xfrm>
            <a:off x="-1981200" y="-2209800"/>
            <a:ext cx="10668000" cy="8686800"/>
          </a:xfrm>
          <a:prstGeom prst="irregularSeal1">
            <a:avLst/>
          </a:prstGeom>
          <a:solidFill>
            <a:schemeClr val="tx2">
              <a:lumMod val="20000"/>
              <a:lumOff val="8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smtClean="0">
                <a:solidFill>
                  <a:srgbClr val="00B0F0"/>
                </a:solidFill>
                <a:effectLst>
                  <a:outerShdw blurRad="38100" dist="38100" dir="2700000" algn="tl">
                    <a:srgbClr val="000000">
                      <a:alpha val="43137"/>
                    </a:srgbClr>
                  </a:outerShdw>
                </a:effectLst>
              </a:rPr>
              <a:t> </a:t>
            </a:r>
            <a:r>
              <a:rPr lang="en-US" sz="7200" b="1" dirty="0" smtClean="0">
                <a:solidFill>
                  <a:srgbClr val="002060"/>
                </a:solidFill>
                <a:effectLst>
                  <a:outerShdw blurRad="38100" dist="38100" dir="2700000" algn="tl">
                    <a:srgbClr val="000000">
                      <a:alpha val="43137"/>
                    </a:srgbClr>
                  </a:outerShdw>
                </a:effectLst>
              </a:rPr>
              <a:t>Research Topics in Robot Theatre</a:t>
            </a:r>
            <a:endParaRPr lang="en-US" sz="7200" b="1" dirty="0">
              <a:solidFill>
                <a:srgbClr val="002060"/>
              </a:solidFill>
              <a:effectLst>
                <a:outerShdw blurRad="38100" dist="38100" dir="2700000" algn="tl">
                  <a:srgbClr val="000000">
                    <a:alpha val="43137"/>
                  </a:srgbClr>
                </a:outerShdw>
              </a:effectLst>
            </a:endParaRPr>
          </a:p>
        </p:txBody>
      </p:sp>
      <p:pic>
        <p:nvPicPr>
          <p:cNvPr id="4" name="Picture 3" descr="larry-robot.gif"/>
          <p:cNvPicPr>
            <a:picLocks noChangeAspect="1"/>
          </p:cNvPicPr>
          <p:nvPr/>
        </p:nvPicPr>
        <p:blipFill>
          <a:blip r:embed="rId2" cstate="print"/>
          <a:stretch>
            <a:fillRect/>
          </a:stretch>
        </p:blipFill>
        <p:spPr>
          <a:xfrm>
            <a:off x="5029200" y="3705532"/>
            <a:ext cx="4114800" cy="3152468"/>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3897868"/>
            <a:ext cx="1447800" cy="369332"/>
          </a:xfrm>
          <a:prstGeom prst="rect">
            <a:avLst/>
          </a:prstGeom>
          <a:noFill/>
        </p:spPr>
        <p:txBody>
          <a:bodyPr wrap="square" rtlCol="0">
            <a:spAutoFit/>
          </a:bodyPr>
          <a:lstStyle/>
          <a:p>
            <a:r>
              <a:rPr lang="en-US" dirty="0" smtClean="0"/>
              <a:t>Face  Image 1</a:t>
            </a:r>
            <a:endParaRPr lang="en-US" dirty="0"/>
          </a:p>
        </p:txBody>
      </p:sp>
      <p:sp>
        <p:nvSpPr>
          <p:cNvPr id="3" name="TextBox 2"/>
          <p:cNvSpPr txBox="1"/>
          <p:nvPr/>
        </p:nvSpPr>
        <p:spPr>
          <a:xfrm>
            <a:off x="1676400" y="4583668"/>
            <a:ext cx="1447800" cy="369332"/>
          </a:xfrm>
          <a:prstGeom prst="rect">
            <a:avLst/>
          </a:prstGeom>
          <a:noFill/>
        </p:spPr>
        <p:txBody>
          <a:bodyPr wrap="square" rtlCol="0">
            <a:spAutoFit/>
          </a:bodyPr>
          <a:lstStyle/>
          <a:p>
            <a:r>
              <a:rPr lang="en-US" dirty="0" smtClean="0"/>
              <a:t>Face  Image 2</a:t>
            </a:r>
            <a:endParaRPr lang="en-US" dirty="0"/>
          </a:p>
        </p:txBody>
      </p:sp>
      <p:sp>
        <p:nvSpPr>
          <p:cNvPr id="4" name="TextBox 3"/>
          <p:cNvSpPr txBox="1"/>
          <p:nvPr/>
        </p:nvSpPr>
        <p:spPr>
          <a:xfrm>
            <a:off x="1828800" y="5345668"/>
            <a:ext cx="1447800" cy="369332"/>
          </a:xfrm>
          <a:prstGeom prst="rect">
            <a:avLst/>
          </a:prstGeom>
          <a:noFill/>
        </p:spPr>
        <p:txBody>
          <a:bodyPr wrap="square" rtlCol="0">
            <a:spAutoFit/>
          </a:bodyPr>
          <a:lstStyle/>
          <a:p>
            <a:r>
              <a:rPr lang="en-US" dirty="0" smtClean="0"/>
              <a:t>Face  Image 3</a:t>
            </a:r>
            <a:endParaRPr lang="en-US" dirty="0"/>
          </a:p>
        </p:txBody>
      </p:sp>
      <p:sp>
        <p:nvSpPr>
          <p:cNvPr id="5" name="TextBox 4"/>
          <p:cNvSpPr txBox="1"/>
          <p:nvPr/>
        </p:nvSpPr>
        <p:spPr>
          <a:xfrm>
            <a:off x="1905000" y="6336268"/>
            <a:ext cx="1447800" cy="369332"/>
          </a:xfrm>
          <a:prstGeom prst="rect">
            <a:avLst/>
          </a:prstGeom>
          <a:noFill/>
        </p:spPr>
        <p:txBody>
          <a:bodyPr wrap="square" rtlCol="0">
            <a:spAutoFit/>
          </a:bodyPr>
          <a:lstStyle/>
          <a:p>
            <a:r>
              <a:rPr lang="en-US" dirty="0" smtClean="0"/>
              <a:t>Face  Image 4</a:t>
            </a:r>
            <a:endParaRPr lang="en-US" dirty="0"/>
          </a:p>
        </p:txBody>
      </p:sp>
      <p:sp>
        <p:nvSpPr>
          <p:cNvPr id="6" name="TextBox 5"/>
          <p:cNvSpPr txBox="1"/>
          <p:nvPr/>
        </p:nvSpPr>
        <p:spPr>
          <a:xfrm>
            <a:off x="5638800" y="4126468"/>
            <a:ext cx="2057400" cy="369332"/>
          </a:xfrm>
          <a:prstGeom prst="rect">
            <a:avLst/>
          </a:prstGeom>
          <a:noFill/>
        </p:spPr>
        <p:txBody>
          <a:bodyPr wrap="square" rtlCol="0">
            <a:spAutoFit/>
          </a:bodyPr>
          <a:lstStyle/>
          <a:p>
            <a:r>
              <a:rPr lang="en-US" dirty="0" smtClean="0"/>
              <a:t>John Smith</a:t>
            </a:r>
            <a:endParaRPr lang="en-US" dirty="0"/>
          </a:p>
        </p:txBody>
      </p:sp>
      <p:sp>
        <p:nvSpPr>
          <p:cNvPr id="7" name="TextBox 6"/>
          <p:cNvSpPr txBox="1"/>
          <p:nvPr/>
        </p:nvSpPr>
        <p:spPr>
          <a:xfrm>
            <a:off x="5715000" y="5498068"/>
            <a:ext cx="2057400" cy="369332"/>
          </a:xfrm>
          <a:prstGeom prst="rect">
            <a:avLst/>
          </a:prstGeom>
          <a:noFill/>
        </p:spPr>
        <p:txBody>
          <a:bodyPr wrap="square" rtlCol="0">
            <a:spAutoFit/>
          </a:bodyPr>
          <a:lstStyle/>
          <a:p>
            <a:r>
              <a:rPr lang="en-US" dirty="0" smtClean="0"/>
              <a:t>Marek Perkowski</a:t>
            </a:r>
            <a:endParaRPr lang="en-US" dirty="0"/>
          </a:p>
        </p:txBody>
      </p:sp>
      <p:cxnSp>
        <p:nvCxnSpPr>
          <p:cNvPr id="9" name="Straight Arrow Connector 8"/>
          <p:cNvCxnSpPr>
            <a:endCxn id="6" idx="1"/>
          </p:cNvCxnSpPr>
          <p:nvPr/>
        </p:nvCxnSpPr>
        <p:spPr>
          <a:xfrm>
            <a:off x="3124200" y="4126468"/>
            <a:ext cx="2514600" cy="184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200400" y="4812268"/>
            <a:ext cx="24384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3"/>
          </p:cNvCxnSpPr>
          <p:nvPr/>
        </p:nvCxnSpPr>
        <p:spPr>
          <a:xfrm flipV="1">
            <a:off x="3276600" y="4431268"/>
            <a:ext cx="2362200" cy="1099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81000" y="2069068"/>
            <a:ext cx="8382000" cy="1323439"/>
          </a:xfrm>
          <a:prstGeom prst="rect">
            <a:avLst/>
          </a:prstGeom>
          <a:solidFill>
            <a:schemeClr val="accent5">
              <a:lumMod val="20000"/>
              <a:lumOff val="80000"/>
            </a:schemeClr>
          </a:solidFill>
        </p:spPr>
        <p:txBody>
          <a:bodyPr wrap="square" rtlCol="0">
            <a:spAutoFit/>
          </a:bodyPr>
          <a:lstStyle/>
          <a:p>
            <a:pPr algn="ctr"/>
            <a:r>
              <a:rPr lang="en-US" sz="4000" b="1" dirty="0" smtClean="0">
                <a:solidFill>
                  <a:srgbClr val="FF0000"/>
                </a:solidFill>
                <a:effectLst>
                  <a:outerShdw blurRad="38100" dist="38100" dir="2700000" algn="tl">
                    <a:srgbClr val="000000">
                      <a:alpha val="43137"/>
                    </a:srgbClr>
                  </a:outerShdw>
                </a:effectLst>
              </a:rPr>
              <a:t>Face Recognition as a learning problem</a:t>
            </a:r>
            <a:endParaRPr lang="en-US" sz="4000" b="1" dirty="0">
              <a:solidFill>
                <a:srgbClr val="FF0000"/>
              </a:solidFill>
              <a:effectLst>
                <a:outerShdw blurRad="38100" dist="38100" dir="2700000" algn="tl">
                  <a:srgbClr val="000000">
                    <a:alpha val="43137"/>
                  </a:srgbClr>
                </a:outerShdw>
              </a:effectLst>
            </a:endParaRPr>
          </a:p>
        </p:txBody>
      </p:sp>
      <p:sp>
        <p:nvSpPr>
          <p:cNvPr id="12" name="Rounded Rectangle 11"/>
          <p:cNvSpPr/>
          <p:nvPr/>
        </p:nvSpPr>
        <p:spPr>
          <a:xfrm>
            <a:off x="838200" y="152400"/>
            <a:ext cx="7467600" cy="1600200"/>
          </a:xfrm>
          <a:prstGeom prst="roundRect">
            <a:avLst/>
          </a:prstGeom>
          <a:solidFill>
            <a:srgbClr val="FFFF00"/>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1500" b="1" dirty="0" smtClean="0">
                <a:solidFill>
                  <a:srgbClr val="FF0000"/>
                </a:solidFill>
                <a:effectLst>
                  <a:outerShdw blurRad="38100" dist="38100" dir="2700000" algn="tl">
                    <a:srgbClr val="000000">
                      <a:alpha val="43137"/>
                    </a:srgbClr>
                  </a:outerShdw>
                </a:effectLst>
              </a:rPr>
              <a:t>Perception</a:t>
            </a:r>
            <a:endParaRPr lang="en-US" sz="11500" b="1" dirty="0">
              <a:solidFill>
                <a:srgbClr val="FF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1828800"/>
            <a:ext cx="1447800" cy="369332"/>
          </a:xfrm>
          <a:prstGeom prst="rect">
            <a:avLst/>
          </a:prstGeom>
          <a:noFill/>
        </p:spPr>
        <p:txBody>
          <a:bodyPr wrap="square" rtlCol="0">
            <a:spAutoFit/>
          </a:bodyPr>
          <a:lstStyle/>
          <a:p>
            <a:r>
              <a:rPr lang="en-US" dirty="0" smtClean="0"/>
              <a:t>Face  Image 1</a:t>
            </a:r>
            <a:endParaRPr lang="en-US" dirty="0"/>
          </a:p>
        </p:txBody>
      </p:sp>
      <p:sp>
        <p:nvSpPr>
          <p:cNvPr id="3" name="TextBox 2"/>
          <p:cNvSpPr txBox="1"/>
          <p:nvPr/>
        </p:nvSpPr>
        <p:spPr>
          <a:xfrm>
            <a:off x="1676400" y="2514600"/>
            <a:ext cx="1447800" cy="369332"/>
          </a:xfrm>
          <a:prstGeom prst="rect">
            <a:avLst/>
          </a:prstGeom>
          <a:noFill/>
        </p:spPr>
        <p:txBody>
          <a:bodyPr wrap="square" rtlCol="0">
            <a:spAutoFit/>
          </a:bodyPr>
          <a:lstStyle/>
          <a:p>
            <a:r>
              <a:rPr lang="en-US" dirty="0" smtClean="0"/>
              <a:t>Face  Image 2</a:t>
            </a:r>
            <a:endParaRPr lang="en-US" dirty="0"/>
          </a:p>
        </p:txBody>
      </p:sp>
      <p:sp>
        <p:nvSpPr>
          <p:cNvPr id="4" name="TextBox 3"/>
          <p:cNvSpPr txBox="1"/>
          <p:nvPr/>
        </p:nvSpPr>
        <p:spPr>
          <a:xfrm>
            <a:off x="1828800" y="3276600"/>
            <a:ext cx="1447800" cy="369332"/>
          </a:xfrm>
          <a:prstGeom prst="rect">
            <a:avLst/>
          </a:prstGeom>
          <a:noFill/>
        </p:spPr>
        <p:txBody>
          <a:bodyPr wrap="square" rtlCol="0">
            <a:spAutoFit/>
          </a:bodyPr>
          <a:lstStyle/>
          <a:p>
            <a:r>
              <a:rPr lang="en-US" dirty="0" smtClean="0"/>
              <a:t>Face  Image 3</a:t>
            </a:r>
            <a:endParaRPr lang="en-US" dirty="0"/>
          </a:p>
        </p:txBody>
      </p:sp>
      <p:sp>
        <p:nvSpPr>
          <p:cNvPr id="5" name="TextBox 4"/>
          <p:cNvSpPr txBox="1"/>
          <p:nvPr/>
        </p:nvSpPr>
        <p:spPr>
          <a:xfrm>
            <a:off x="1905000" y="4267200"/>
            <a:ext cx="1447800" cy="369332"/>
          </a:xfrm>
          <a:prstGeom prst="rect">
            <a:avLst/>
          </a:prstGeom>
          <a:noFill/>
        </p:spPr>
        <p:txBody>
          <a:bodyPr wrap="square" rtlCol="0">
            <a:spAutoFit/>
          </a:bodyPr>
          <a:lstStyle/>
          <a:p>
            <a:r>
              <a:rPr lang="en-US" dirty="0" smtClean="0"/>
              <a:t>Face  Image 4</a:t>
            </a:r>
            <a:endParaRPr lang="en-US" dirty="0"/>
          </a:p>
        </p:txBody>
      </p:sp>
      <p:sp>
        <p:nvSpPr>
          <p:cNvPr id="6" name="TextBox 5"/>
          <p:cNvSpPr txBox="1"/>
          <p:nvPr/>
        </p:nvSpPr>
        <p:spPr>
          <a:xfrm>
            <a:off x="5638800" y="2057400"/>
            <a:ext cx="2057400" cy="369332"/>
          </a:xfrm>
          <a:prstGeom prst="rect">
            <a:avLst/>
          </a:prstGeom>
          <a:noFill/>
        </p:spPr>
        <p:txBody>
          <a:bodyPr wrap="square" rtlCol="0">
            <a:spAutoFit/>
          </a:bodyPr>
          <a:lstStyle/>
          <a:p>
            <a:r>
              <a:rPr lang="en-US" dirty="0" smtClean="0"/>
              <a:t>happy</a:t>
            </a:r>
            <a:endParaRPr lang="en-US" dirty="0"/>
          </a:p>
        </p:txBody>
      </p:sp>
      <p:sp>
        <p:nvSpPr>
          <p:cNvPr id="7" name="TextBox 6"/>
          <p:cNvSpPr txBox="1"/>
          <p:nvPr/>
        </p:nvSpPr>
        <p:spPr>
          <a:xfrm>
            <a:off x="5715000" y="3429000"/>
            <a:ext cx="2057400" cy="369332"/>
          </a:xfrm>
          <a:prstGeom prst="rect">
            <a:avLst/>
          </a:prstGeom>
          <a:noFill/>
        </p:spPr>
        <p:txBody>
          <a:bodyPr wrap="square" rtlCol="0">
            <a:spAutoFit/>
          </a:bodyPr>
          <a:lstStyle/>
          <a:p>
            <a:r>
              <a:rPr lang="en-US" dirty="0" smtClean="0"/>
              <a:t>sad</a:t>
            </a:r>
            <a:endParaRPr lang="en-US" dirty="0"/>
          </a:p>
        </p:txBody>
      </p:sp>
      <p:cxnSp>
        <p:nvCxnSpPr>
          <p:cNvPr id="9" name="Straight Arrow Connector 8"/>
          <p:cNvCxnSpPr>
            <a:endCxn id="6" idx="1"/>
          </p:cNvCxnSpPr>
          <p:nvPr/>
        </p:nvCxnSpPr>
        <p:spPr>
          <a:xfrm>
            <a:off x="3124200" y="2057400"/>
            <a:ext cx="2514600" cy="184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200400" y="2743200"/>
            <a:ext cx="24384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3"/>
          </p:cNvCxnSpPr>
          <p:nvPr/>
        </p:nvCxnSpPr>
        <p:spPr>
          <a:xfrm flipV="1">
            <a:off x="3276600" y="2362200"/>
            <a:ext cx="2362200" cy="1099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438400" y="381000"/>
            <a:ext cx="4724400" cy="369332"/>
          </a:xfrm>
          <a:prstGeom prst="rect">
            <a:avLst/>
          </a:prstGeom>
          <a:noFill/>
        </p:spPr>
        <p:txBody>
          <a:bodyPr wrap="square" rtlCol="0">
            <a:spAutoFit/>
          </a:bodyPr>
          <a:lstStyle/>
          <a:p>
            <a:r>
              <a:rPr lang="en-US" dirty="0" smtClean="0"/>
              <a:t>Face Emotion Recognition as a learning problem</a:t>
            </a:r>
            <a:endParaRPr lang="en-US" dirty="0"/>
          </a:p>
        </p:txBody>
      </p:sp>
      <p:cxnSp>
        <p:nvCxnSpPr>
          <p:cNvPr id="15" name="Straight Arrow Connector 14"/>
          <p:cNvCxnSpPr>
            <a:stCxn id="5" idx="3"/>
          </p:cNvCxnSpPr>
          <p:nvPr/>
        </p:nvCxnSpPr>
        <p:spPr>
          <a:xfrm flipV="1">
            <a:off x="3352800" y="3733800"/>
            <a:ext cx="2209800" cy="718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2133600" y="5410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Face</a:t>
            </a:r>
            <a:endParaRPr lang="en-US" dirty="0"/>
          </a:p>
        </p:txBody>
      </p:sp>
      <p:sp>
        <p:nvSpPr>
          <p:cNvPr id="17" name="Rectangle 16"/>
          <p:cNvSpPr/>
          <p:nvPr/>
        </p:nvSpPr>
        <p:spPr>
          <a:xfrm>
            <a:off x="3657600" y="5410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person</a:t>
            </a:r>
            <a:endParaRPr lang="en-US" dirty="0"/>
          </a:p>
        </p:txBody>
      </p:sp>
      <p:sp>
        <p:nvSpPr>
          <p:cNvPr id="18" name="TextBox 17"/>
          <p:cNvSpPr txBox="1"/>
          <p:nvPr/>
        </p:nvSpPr>
        <p:spPr>
          <a:xfrm>
            <a:off x="381000" y="152400"/>
            <a:ext cx="8382000" cy="1323439"/>
          </a:xfrm>
          <a:prstGeom prst="rect">
            <a:avLst/>
          </a:prstGeom>
          <a:solidFill>
            <a:schemeClr val="accent5">
              <a:lumMod val="20000"/>
              <a:lumOff val="80000"/>
            </a:schemeClr>
          </a:solidFill>
        </p:spPr>
        <p:txBody>
          <a:bodyPr wrap="square" rtlCol="0">
            <a:spAutoFit/>
          </a:bodyPr>
          <a:lstStyle/>
          <a:p>
            <a:pPr algn="ctr"/>
            <a:r>
              <a:rPr lang="en-US" sz="4000" b="1" dirty="0" smtClean="0">
                <a:solidFill>
                  <a:srgbClr val="FF0000"/>
                </a:solidFill>
                <a:effectLst>
                  <a:outerShdw blurRad="38100" dist="38100" dir="2700000" algn="tl">
                    <a:srgbClr val="000000">
                      <a:alpha val="43137"/>
                    </a:srgbClr>
                  </a:outerShdw>
                </a:effectLst>
              </a:rPr>
              <a:t>Face Emotion (Gesture) Recognition as a learning problem</a:t>
            </a:r>
            <a:endParaRPr lang="en-US" sz="4000" b="1" dirty="0">
              <a:solidFill>
                <a:srgbClr val="FF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685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Face</a:t>
            </a:r>
            <a:endParaRPr lang="en-US" dirty="0"/>
          </a:p>
        </p:txBody>
      </p:sp>
      <p:sp>
        <p:nvSpPr>
          <p:cNvPr id="3" name="Rectangle 2"/>
          <p:cNvSpPr/>
          <p:nvPr/>
        </p:nvSpPr>
        <p:spPr>
          <a:xfrm>
            <a:off x="3657600" y="685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person</a:t>
            </a:r>
            <a:endParaRPr lang="en-US" dirty="0"/>
          </a:p>
        </p:txBody>
      </p:sp>
      <p:sp>
        <p:nvSpPr>
          <p:cNvPr id="4" name="Rectangle 3"/>
          <p:cNvSpPr/>
          <p:nvPr/>
        </p:nvSpPr>
        <p:spPr>
          <a:xfrm>
            <a:off x="2057400" y="1828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Face</a:t>
            </a:r>
            <a:endParaRPr lang="en-US" dirty="0"/>
          </a:p>
        </p:txBody>
      </p:sp>
      <p:sp>
        <p:nvSpPr>
          <p:cNvPr id="5" name="Rectangle 4"/>
          <p:cNvSpPr/>
          <p:nvPr/>
        </p:nvSpPr>
        <p:spPr>
          <a:xfrm>
            <a:off x="3581400" y="1828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emotion</a:t>
            </a:r>
            <a:endParaRPr lang="en-US" dirty="0"/>
          </a:p>
        </p:txBody>
      </p:sp>
      <p:sp>
        <p:nvSpPr>
          <p:cNvPr id="6" name="Rectangle 5"/>
          <p:cNvSpPr/>
          <p:nvPr/>
        </p:nvSpPr>
        <p:spPr>
          <a:xfrm>
            <a:off x="2057400" y="2971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Face</a:t>
            </a:r>
            <a:endParaRPr lang="en-US" dirty="0"/>
          </a:p>
        </p:txBody>
      </p:sp>
      <p:sp>
        <p:nvSpPr>
          <p:cNvPr id="7" name="Rectangle 6"/>
          <p:cNvSpPr/>
          <p:nvPr/>
        </p:nvSpPr>
        <p:spPr>
          <a:xfrm>
            <a:off x="3581400" y="2971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age</a:t>
            </a:r>
            <a:endParaRPr lang="en-US" dirty="0"/>
          </a:p>
        </p:txBody>
      </p:sp>
      <p:sp>
        <p:nvSpPr>
          <p:cNvPr id="8" name="Rectangle 7"/>
          <p:cNvSpPr/>
          <p:nvPr/>
        </p:nvSpPr>
        <p:spPr>
          <a:xfrm>
            <a:off x="2057400" y="3886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Face</a:t>
            </a:r>
            <a:endParaRPr lang="en-US" dirty="0"/>
          </a:p>
        </p:txBody>
      </p:sp>
      <p:sp>
        <p:nvSpPr>
          <p:cNvPr id="9" name="Rectangle 8"/>
          <p:cNvSpPr/>
          <p:nvPr/>
        </p:nvSpPr>
        <p:spPr>
          <a:xfrm>
            <a:off x="3581400" y="3886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gender</a:t>
            </a:r>
            <a:endParaRPr lang="en-US" dirty="0"/>
          </a:p>
        </p:txBody>
      </p:sp>
      <p:sp>
        <p:nvSpPr>
          <p:cNvPr id="10" name="Rectangle 9"/>
          <p:cNvSpPr/>
          <p:nvPr/>
        </p:nvSpPr>
        <p:spPr>
          <a:xfrm>
            <a:off x="2057400" y="4876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Face</a:t>
            </a:r>
            <a:endParaRPr lang="en-US" dirty="0"/>
          </a:p>
        </p:txBody>
      </p:sp>
      <p:sp>
        <p:nvSpPr>
          <p:cNvPr id="11" name="Rectangle 10"/>
          <p:cNvSpPr/>
          <p:nvPr/>
        </p:nvSpPr>
        <p:spPr>
          <a:xfrm>
            <a:off x="3581400" y="4876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gesture</a:t>
            </a:r>
            <a:endParaRPr lang="en-US" dirty="0"/>
          </a:p>
        </p:txBody>
      </p:sp>
      <p:sp>
        <p:nvSpPr>
          <p:cNvPr id="12" name="TextBox 11"/>
          <p:cNvSpPr txBox="1"/>
          <p:nvPr/>
        </p:nvSpPr>
        <p:spPr>
          <a:xfrm>
            <a:off x="228600" y="5867400"/>
            <a:ext cx="8610600" cy="400110"/>
          </a:xfrm>
          <a:prstGeom prst="rect">
            <a:avLst/>
          </a:prstGeom>
          <a:noFill/>
        </p:spPr>
        <p:txBody>
          <a:bodyPr wrap="square" rtlCol="0">
            <a:spAutoFit/>
          </a:bodyPr>
          <a:lstStyle/>
          <a:p>
            <a:r>
              <a:rPr lang="en-US" sz="2000" b="1" dirty="0" smtClean="0">
                <a:effectLst>
                  <a:outerShdw blurRad="38100" dist="38100" dir="2700000" algn="tl">
                    <a:srgbClr val="000000">
                      <a:alpha val="43137"/>
                    </a:srgbClr>
                  </a:outerShdw>
                </a:effectLst>
              </a:rPr>
              <a:t>Learning problems in Human-Robot Interaction – Perception problems</a:t>
            </a:r>
            <a:endParaRPr lang="en-US" sz="2000" b="1" dirty="0">
              <a:effectLst>
                <a:outerShdw blurRad="38100" dist="38100" dir="2700000" algn="tl">
                  <a:srgbClr val="000000">
                    <a:alpha val="43137"/>
                  </a:srgbClr>
                </a:outerShdw>
              </a:effectLst>
            </a:endParaRPr>
          </a:p>
        </p:txBody>
      </p:sp>
      <p:sp>
        <p:nvSpPr>
          <p:cNvPr id="13" name="TextBox 12"/>
          <p:cNvSpPr txBox="1"/>
          <p:nvPr/>
        </p:nvSpPr>
        <p:spPr>
          <a:xfrm>
            <a:off x="5562600" y="381000"/>
            <a:ext cx="3581400" cy="2800767"/>
          </a:xfrm>
          <a:prstGeom prst="rect">
            <a:avLst/>
          </a:prstGeom>
          <a:noFill/>
        </p:spPr>
        <p:txBody>
          <a:bodyPr wrap="square" rtlCol="0">
            <a:spAutoFit/>
          </a:bodyPr>
          <a:lstStyle/>
          <a:p>
            <a:r>
              <a:rPr lang="en-US" sz="4400" b="1" dirty="0" smtClean="0">
                <a:effectLst>
                  <a:outerShdw blurRad="38100" dist="38100" dir="2700000" algn="tl">
                    <a:srgbClr val="000000">
                      <a:alpha val="43137"/>
                    </a:srgbClr>
                  </a:outerShdw>
                </a:effectLst>
              </a:rPr>
              <a:t>Recognition Problems = Who? What? How?</a:t>
            </a:r>
            <a:endParaRPr lang="en-US" sz="44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177171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Mouth  Motion</a:t>
            </a:r>
            <a:endParaRPr lang="en-US" dirty="0"/>
          </a:p>
        </p:txBody>
      </p:sp>
      <p:sp>
        <p:nvSpPr>
          <p:cNvPr id="3" name="Rectangle 2"/>
          <p:cNvSpPr/>
          <p:nvPr/>
        </p:nvSpPr>
        <p:spPr>
          <a:xfrm>
            <a:off x="3657600" y="177171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text</a:t>
            </a:r>
            <a:endParaRPr lang="en-US" dirty="0"/>
          </a:p>
        </p:txBody>
      </p:sp>
      <p:sp>
        <p:nvSpPr>
          <p:cNvPr id="4" name="Rectangle 3"/>
          <p:cNvSpPr/>
          <p:nvPr/>
        </p:nvSpPr>
        <p:spPr>
          <a:xfrm>
            <a:off x="2057400" y="26670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Hexapod walking</a:t>
            </a:r>
            <a:endParaRPr lang="en-US" dirty="0"/>
          </a:p>
        </p:txBody>
      </p:sp>
      <p:sp>
        <p:nvSpPr>
          <p:cNvPr id="5" name="Rectangle 4"/>
          <p:cNvSpPr/>
          <p:nvPr/>
        </p:nvSpPr>
        <p:spPr>
          <a:xfrm>
            <a:off x="3581400" y="26670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Distance evaluation</a:t>
            </a:r>
            <a:endParaRPr lang="en-US" dirty="0"/>
          </a:p>
        </p:txBody>
      </p:sp>
      <p:sp>
        <p:nvSpPr>
          <p:cNvPr id="6" name="Rectangle 5"/>
          <p:cNvSpPr/>
          <p:nvPr/>
        </p:nvSpPr>
        <p:spPr>
          <a:xfrm>
            <a:off x="2057400" y="348609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Biped walking</a:t>
            </a:r>
            <a:endParaRPr lang="en-US" dirty="0"/>
          </a:p>
        </p:txBody>
      </p:sp>
      <p:sp>
        <p:nvSpPr>
          <p:cNvPr id="7" name="Rectangle 6"/>
          <p:cNvSpPr/>
          <p:nvPr/>
        </p:nvSpPr>
        <p:spPr>
          <a:xfrm>
            <a:off x="3581400" y="348609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Number of falls</a:t>
            </a:r>
          </a:p>
          <a:p>
            <a:pPr algn="ctr"/>
            <a:r>
              <a:rPr lang="en-US" sz="1600" dirty="0" smtClean="0"/>
              <a:t>evaluation</a:t>
            </a:r>
            <a:endParaRPr lang="en-US" sz="1600" dirty="0"/>
          </a:p>
        </p:txBody>
      </p:sp>
      <p:sp>
        <p:nvSpPr>
          <p:cNvPr id="8" name="Rectangle 7"/>
          <p:cNvSpPr/>
          <p:nvPr/>
        </p:nvSpPr>
        <p:spPr>
          <a:xfrm>
            <a:off x="2057400" y="440049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Biped Gestures</a:t>
            </a:r>
          </a:p>
        </p:txBody>
      </p:sp>
      <p:sp>
        <p:nvSpPr>
          <p:cNvPr id="9" name="Rectangle 8"/>
          <p:cNvSpPr/>
          <p:nvPr/>
        </p:nvSpPr>
        <p:spPr>
          <a:xfrm>
            <a:off x="3581400" y="440049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Comparison to video evaluation</a:t>
            </a:r>
            <a:endParaRPr lang="en-US" sz="1400" dirty="0"/>
          </a:p>
        </p:txBody>
      </p:sp>
      <p:sp>
        <p:nvSpPr>
          <p:cNvPr id="10" name="Rectangle 9"/>
          <p:cNvSpPr/>
          <p:nvPr/>
        </p:nvSpPr>
        <p:spPr>
          <a:xfrm>
            <a:off x="2057400" y="539109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Hand gestures</a:t>
            </a:r>
          </a:p>
        </p:txBody>
      </p:sp>
      <p:sp>
        <p:nvSpPr>
          <p:cNvPr id="11" name="Rectangle 10"/>
          <p:cNvSpPr/>
          <p:nvPr/>
        </p:nvSpPr>
        <p:spPr>
          <a:xfrm>
            <a:off x="3581400" y="539109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Subjective human evaluation</a:t>
            </a:r>
            <a:endParaRPr lang="en-US" sz="1400" dirty="0"/>
          </a:p>
        </p:txBody>
      </p:sp>
      <p:sp>
        <p:nvSpPr>
          <p:cNvPr id="12" name="TextBox 11"/>
          <p:cNvSpPr txBox="1"/>
          <p:nvPr/>
        </p:nvSpPr>
        <p:spPr>
          <a:xfrm>
            <a:off x="228600" y="6381690"/>
            <a:ext cx="8610600" cy="400110"/>
          </a:xfrm>
          <a:prstGeom prst="rect">
            <a:avLst/>
          </a:prstGeom>
          <a:noFill/>
        </p:spPr>
        <p:txBody>
          <a:bodyPr wrap="square" rtlCol="0">
            <a:spAutoFit/>
          </a:bodyPr>
          <a:lstStyle/>
          <a:p>
            <a:r>
              <a:rPr lang="en-US" sz="2000" b="1" dirty="0" smtClean="0">
                <a:effectLst>
                  <a:outerShdw blurRad="38100" dist="38100" dir="2700000" algn="tl">
                    <a:srgbClr val="000000">
                      <a:alpha val="43137"/>
                    </a:srgbClr>
                  </a:outerShdw>
                </a:effectLst>
              </a:rPr>
              <a:t>Learning problems in Human-Robot Interaction – Motion Generation problems</a:t>
            </a:r>
            <a:endParaRPr lang="en-US" sz="2000" b="1" dirty="0">
              <a:effectLst>
                <a:outerShdw blurRad="38100" dist="38100" dir="2700000" algn="tl">
                  <a:srgbClr val="000000">
                    <a:alpha val="43137"/>
                  </a:srgbClr>
                </a:outerShdw>
              </a:effectLst>
            </a:endParaRPr>
          </a:p>
        </p:txBody>
      </p:sp>
      <p:sp>
        <p:nvSpPr>
          <p:cNvPr id="13" name="TextBox 12"/>
          <p:cNvSpPr txBox="1"/>
          <p:nvPr/>
        </p:nvSpPr>
        <p:spPr>
          <a:xfrm>
            <a:off x="5562600" y="1466195"/>
            <a:ext cx="3581400" cy="4401205"/>
          </a:xfrm>
          <a:prstGeom prst="rect">
            <a:avLst/>
          </a:prstGeom>
          <a:noFill/>
        </p:spPr>
        <p:txBody>
          <a:bodyPr wrap="square" rtlCol="0">
            <a:spAutoFit/>
          </a:bodyPr>
          <a:lstStyle/>
          <a:p>
            <a:r>
              <a:rPr lang="en-US" sz="4000" b="1" dirty="0" smtClean="0">
                <a:effectLst>
                  <a:outerShdw blurRad="38100" dist="38100" dir="2700000" algn="tl">
                    <a:srgbClr val="000000">
                      <a:alpha val="43137"/>
                    </a:srgbClr>
                  </a:outerShdw>
                </a:effectLst>
              </a:rPr>
              <a:t>Motion Problems = examples of correct motions – generalize and modify, interpolate</a:t>
            </a:r>
            <a:endParaRPr lang="en-US" sz="4000" b="1" dirty="0">
              <a:effectLst>
                <a:outerShdw blurRad="38100" dist="38100" dir="2700000" algn="tl">
                  <a:srgbClr val="000000">
                    <a:alpha val="43137"/>
                  </a:srgbClr>
                </a:outerShdw>
              </a:effectLst>
            </a:endParaRPr>
          </a:p>
        </p:txBody>
      </p:sp>
      <p:sp>
        <p:nvSpPr>
          <p:cNvPr id="14" name="Rounded Rectangle 13"/>
          <p:cNvSpPr/>
          <p:nvPr/>
        </p:nvSpPr>
        <p:spPr>
          <a:xfrm>
            <a:off x="762000" y="152400"/>
            <a:ext cx="7467600" cy="1295400"/>
          </a:xfrm>
          <a:prstGeom prst="roundRect">
            <a:avLst/>
          </a:prstGeom>
          <a:solidFill>
            <a:srgbClr val="FFFF00"/>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9600" b="1" dirty="0" smtClean="0">
                <a:solidFill>
                  <a:srgbClr val="FF0000"/>
                </a:solidFill>
                <a:effectLst>
                  <a:outerShdw blurRad="38100" dist="38100" dir="2700000" algn="tl">
                    <a:srgbClr val="000000">
                      <a:alpha val="43137"/>
                    </a:srgbClr>
                  </a:outerShdw>
                </a:effectLst>
              </a:rPr>
              <a:t>Motion</a:t>
            </a:r>
            <a:endParaRPr lang="en-US" sz="9600" b="1" dirty="0">
              <a:solidFill>
                <a:srgbClr val="FF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305800" cy="4495800"/>
          </a:xfrm>
        </p:spPr>
        <p:txBody>
          <a:bodyPr>
            <a:noAutofit/>
          </a:bodyPr>
          <a:lstStyle/>
          <a:p>
            <a:pPr marL="514350" indent="-514350">
              <a:buNone/>
            </a:pPr>
            <a:r>
              <a:rPr lang="en-US" sz="4400" dirty="0" smtClean="0"/>
              <a:t>The concept of generalized motions and universal  event editor to edit:</a:t>
            </a:r>
          </a:p>
          <a:p>
            <a:pPr marL="914400" lvl="1" indent="-514350"/>
            <a:r>
              <a:rPr lang="en-US" sz="4000" dirty="0" smtClean="0"/>
              <a:t>robot motions, </a:t>
            </a:r>
          </a:p>
          <a:p>
            <a:pPr marL="914400" lvl="1" indent="-514350"/>
            <a:r>
              <a:rPr lang="en-US" sz="4000" dirty="0" smtClean="0"/>
              <a:t>behaviors, </a:t>
            </a:r>
          </a:p>
          <a:p>
            <a:pPr marL="914400" lvl="1" indent="-514350"/>
            <a:r>
              <a:rPr lang="en-US" sz="4000" dirty="0" smtClean="0"/>
              <a:t>lightings and automated events</a:t>
            </a:r>
          </a:p>
          <a:p>
            <a:pPr marL="914400" lvl="1" indent="-514350">
              <a:buNone/>
            </a:pPr>
            <a:endParaRPr lang="en-US" sz="40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Languages to describe all kinds of motions and events</a:t>
            </a:r>
            <a:endParaRPr lang="en-US" dirty="0"/>
          </a:p>
        </p:txBody>
      </p:sp>
      <p:sp>
        <p:nvSpPr>
          <p:cNvPr id="3" name="Content Placeholder 2"/>
          <p:cNvSpPr>
            <a:spLocks noGrp="1"/>
          </p:cNvSpPr>
          <p:nvPr>
            <p:ph idx="1"/>
          </p:nvPr>
        </p:nvSpPr>
        <p:spPr/>
        <p:txBody>
          <a:bodyPr/>
          <a:lstStyle/>
          <a:p>
            <a:r>
              <a:rPr lang="en-US" dirty="0" err="1" smtClean="0"/>
              <a:t>Labanotation</a:t>
            </a:r>
            <a:endParaRPr lang="en-US" dirty="0" smtClean="0"/>
          </a:p>
          <a:p>
            <a:r>
              <a:rPr lang="en-US" dirty="0" smtClean="0"/>
              <a:t>DAP </a:t>
            </a:r>
            <a:r>
              <a:rPr lang="en-US" dirty="0"/>
              <a:t>(Disney Animation Principles) and </a:t>
            </a:r>
            <a:endParaRPr lang="en-US" dirty="0" smtClean="0"/>
          </a:p>
          <a:p>
            <a:r>
              <a:rPr lang="en-US" dirty="0" smtClean="0"/>
              <a:t>CRL </a:t>
            </a:r>
            <a:r>
              <a:rPr lang="en-US" dirty="0"/>
              <a:t>(Common Robot Language)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2895600" cy="198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Robot</a:t>
            </a:r>
          </a:p>
          <a:p>
            <a:pPr algn="ctr"/>
            <a:r>
              <a:rPr lang="en-US" sz="3600" dirty="0" smtClean="0"/>
              <a:t>Design : </a:t>
            </a:r>
            <a:r>
              <a:rPr lang="en-US" sz="3600" dirty="0" smtClean="0">
                <a:solidFill>
                  <a:srgbClr val="FFFF00"/>
                </a:solidFill>
              </a:rPr>
              <a:t>three theatres</a:t>
            </a:r>
          </a:p>
        </p:txBody>
      </p:sp>
      <p:sp>
        <p:nvSpPr>
          <p:cNvPr id="14" name="Rectangle 13"/>
          <p:cNvSpPr/>
          <p:nvPr/>
        </p:nvSpPr>
        <p:spPr>
          <a:xfrm>
            <a:off x="4419600" y="381000"/>
            <a:ext cx="2743200" cy="8382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The Narrator</a:t>
            </a:r>
            <a:endParaRPr lang="en-US" sz="2000" dirty="0"/>
          </a:p>
        </p:txBody>
      </p:sp>
      <p:sp>
        <p:nvSpPr>
          <p:cNvPr id="15" name="Rectangle 14"/>
          <p:cNvSpPr/>
          <p:nvPr/>
        </p:nvSpPr>
        <p:spPr>
          <a:xfrm>
            <a:off x="4419600" y="1447800"/>
            <a:ext cx="2743200" cy="838200"/>
          </a:xfrm>
          <a:prstGeom prst="rect">
            <a:avLst/>
          </a:prstGeom>
          <a:solidFill>
            <a:schemeClr val="tx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t>Sonbi</a:t>
            </a:r>
            <a:r>
              <a:rPr lang="en-US" sz="2000" dirty="0" smtClean="0"/>
              <a:t> the Confucian Scholar</a:t>
            </a:r>
            <a:endParaRPr lang="en-US" sz="2000" dirty="0"/>
          </a:p>
        </p:txBody>
      </p:sp>
      <p:sp>
        <p:nvSpPr>
          <p:cNvPr id="16" name="Rectangle 15"/>
          <p:cNvSpPr/>
          <p:nvPr/>
        </p:nvSpPr>
        <p:spPr>
          <a:xfrm>
            <a:off x="4419600" y="2438400"/>
            <a:ext cx="2743200" cy="8382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t>Pune</a:t>
            </a:r>
            <a:r>
              <a:rPr lang="en-US" sz="2000" dirty="0" smtClean="0"/>
              <a:t> the </a:t>
            </a:r>
            <a:r>
              <a:rPr lang="en-US" sz="2000" dirty="0" err="1" smtClean="0"/>
              <a:t>Courtisane</a:t>
            </a:r>
            <a:r>
              <a:rPr lang="en-US" sz="2000" dirty="0" smtClean="0"/>
              <a:t> </a:t>
            </a:r>
            <a:endParaRPr lang="en-US" sz="2000" dirty="0"/>
          </a:p>
        </p:txBody>
      </p:sp>
      <p:sp>
        <p:nvSpPr>
          <p:cNvPr id="17" name="TextBox 16"/>
          <p:cNvSpPr txBox="1"/>
          <p:nvPr/>
        </p:nvSpPr>
        <p:spPr>
          <a:xfrm>
            <a:off x="7315200" y="2209800"/>
            <a:ext cx="1905000" cy="923330"/>
          </a:xfrm>
          <a:prstGeom prst="rect">
            <a:avLst/>
          </a:prstGeom>
          <a:noFill/>
        </p:spPr>
        <p:txBody>
          <a:bodyPr wrap="square" rtlCol="0">
            <a:spAutoFit/>
          </a:bodyPr>
          <a:lstStyle/>
          <a:p>
            <a:r>
              <a:rPr lang="en-US" dirty="0" smtClean="0"/>
              <a:t>Interactive </a:t>
            </a:r>
            <a:r>
              <a:rPr lang="en-US" dirty="0" err="1" smtClean="0"/>
              <a:t>Hahoe</a:t>
            </a:r>
            <a:r>
              <a:rPr lang="en-US" dirty="0" smtClean="0"/>
              <a:t> Theatre</a:t>
            </a:r>
          </a:p>
          <a:p>
            <a:r>
              <a:rPr lang="en-US" dirty="0" smtClean="0"/>
              <a:t>Of Large Robots</a:t>
            </a:r>
            <a:endParaRPr lang="en-US" dirty="0"/>
          </a:p>
        </p:txBody>
      </p:sp>
      <p:sp>
        <p:nvSpPr>
          <p:cNvPr id="22" name="Rectangle 21"/>
          <p:cNvSpPr/>
          <p:nvPr/>
        </p:nvSpPr>
        <p:spPr>
          <a:xfrm>
            <a:off x="228600" y="3505200"/>
            <a:ext cx="1905000" cy="3810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t>iSOBOT</a:t>
            </a:r>
            <a:endParaRPr lang="en-US" sz="2000" dirty="0"/>
          </a:p>
        </p:txBody>
      </p:sp>
      <p:sp>
        <p:nvSpPr>
          <p:cNvPr id="23" name="Rectangle 22"/>
          <p:cNvSpPr/>
          <p:nvPr/>
        </p:nvSpPr>
        <p:spPr>
          <a:xfrm>
            <a:off x="228600" y="2362200"/>
            <a:ext cx="1828800" cy="381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KHR-1</a:t>
            </a:r>
            <a:endParaRPr lang="en-US" sz="2000" dirty="0"/>
          </a:p>
        </p:txBody>
      </p:sp>
      <p:sp>
        <p:nvSpPr>
          <p:cNvPr id="24" name="Rectangle 23"/>
          <p:cNvSpPr/>
          <p:nvPr/>
        </p:nvSpPr>
        <p:spPr>
          <a:xfrm>
            <a:off x="228600" y="2895600"/>
            <a:ext cx="1828800" cy="381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KHR-1</a:t>
            </a:r>
          </a:p>
        </p:txBody>
      </p:sp>
      <p:sp>
        <p:nvSpPr>
          <p:cNvPr id="28" name="TextBox 27"/>
          <p:cNvSpPr txBox="1"/>
          <p:nvPr/>
        </p:nvSpPr>
        <p:spPr>
          <a:xfrm>
            <a:off x="2514600" y="3886200"/>
            <a:ext cx="2133600" cy="923330"/>
          </a:xfrm>
          <a:prstGeom prst="rect">
            <a:avLst/>
          </a:prstGeom>
          <a:noFill/>
        </p:spPr>
        <p:txBody>
          <a:bodyPr wrap="square" rtlCol="0">
            <a:spAutoFit/>
          </a:bodyPr>
          <a:lstStyle/>
          <a:p>
            <a:r>
              <a:rPr lang="en-US" dirty="0" smtClean="0"/>
              <a:t>Improvisational</a:t>
            </a:r>
          </a:p>
          <a:p>
            <a:r>
              <a:rPr lang="en-US" dirty="0" smtClean="0"/>
              <a:t>Musical  of small robots</a:t>
            </a:r>
          </a:p>
        </p:txBody>
      </p:sp>
      <p:sp>
        <p:nvSpPr>
          <p:cNvPr id="30" name="Right Brace 29"/>
          <p:cNvSpPr/>
          <p:nvPr/>
        </p:nvSpPr>
        <p:spPr>
          <a:xfrm>
            <a:off x="2209800" y="2286000"/>
            <a:ext cx="304800" cy="41148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Rectangle 30"/>
          <p:cNvSpPr/>
          <p:nvPr/>
        </p:nvSpPr>
        <p:spPr>
          <a:xfrm>
            <a:off x="228600" y="4114800"/>
            <a:ext cx="1905000" cy="3048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t>iSOBOT</a:t>
            </a:r>
            <a:endParaRPr lang="en-US" sz="2000" dirty="0"/>
          </a:p>
        </p:txBody>
      </p:sp>
      <p:sp>
        <p:nvSpPr>
          <p:cNvPr id="32" name="Right Brace 31"/>
          <p:cNvSpPr/>
          <p:nvPr/>
        </p:nvSpPr>
        <p:spPr>
          <a:xfrm>
            <a:off x="7162800" y="228600"/>
            <a:ext cx="304800" cy="38862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Rectangle 32"/>
          <p:cNvSpPr/>
          <p:nvPr/>
        </p:nvSpPr>
        <p:spPr>
          <a:xfrm>
            <a:off x="4419600" y="3505200"/>
            <a:ext cx="2743200" cy="8382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t>Paekchong</a:t>
            </a:r>
            <a:r>
              <a:rPr lang="en-US" sz="2000" dirty="0" smtClean="0"/>
              <a:t> the Butcher</a:t>
            </a:r>
          </a:p>
        </p:txBody>
      </p:sp>
      <p:sp>
        <p:nvSpPr>
          <p:cNvPr id="34" name="Rectangle 33"/>
          <p:cNvSpPr/>
          <p:nvPr/>
        </p:nvSpPr>
        <p:spPr>
          <a:xfrm>
            <a:off x="228600" y="4572000"/>
            <a:ext cx="1905000" cy="3810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The orchestra</a:t>
            </a:r>
            <a:endParaRPr lang="en-US" sz="2000" dirty="0"/>
          </a:p>
        </p:txBody>
      </p:sp>
      <p:sp>
        <p:nvSpPr>
          <p:cNvPr id="35" name="Rectangle 34"/>
          <p:cNvSpPr/>
          <p:nvPr/>
        </p:nvSpPr>
        <p:spPr>
          <a:xfrm>
            <a:off x="228600" y="5257800"/>
            <a:ext cx="1905000" cy="609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The hexapod dancers</a:t>
            </a:r>
            <a:endParaRPr lang="en-US"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Theory of Event Expressions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Tool </a:t>
            </a:r>
            <a:r>
              <a:rPr lang="en-US" dirty="0"/>
              <a:t>to design motions directly from symbols. </a:t>
            </a:r>
            <a:endParaRPr lang="en-US" dirty="0" smtClean="0"/>
          </a:p>
          <a:p>
            <a:r>
              <a:rPr lang="en-US" dirty="0" smtClean="0"/>
              <a:t>This </a:t>
            </a:r>
            <a:r>
              <a:rPr lang="en-US" dirty="0"/>
              <a:t>theory is general enough to allow arbitrary motion to be symbolically described but is also detailed enough to allow the designer or the robot to precise the generated behavior to the most fundamental details. </a:t>
            </a:r>
            <a:endParaRPr lang="en-US" dirty="0" smtClean="0"/>
          </a:p>
          <a:p>
            <a:r>
              <a:rPr lang="en-US" dirty="0" smtClean="0"/>
              <a:t>Our </a:t>
            </a:r>
            <a:r>
              <a:rPr lang="en-US" dirty="0"/>
              <a:t>main concept is that the motion is a </a:t>
            </a:r>
            <a:r>
              <a:rPr lang="en-US" u="sng" dirty="0"/>
              <a:t>sequence of symbols</a:t>
            </a:r>
            <a:r>
              <a:rPr lang="en-US" dirty="0"/>
              <a:t>, each symbol corresponding to an elementary action such as shaking head for answering “yes”. </a:t>
            </a:r>
            <a:endParaRPr lang="en-US" dirty="0" smtClean="0"/>
          </a:p>
          <a:p>
            <a:r>
              <a:rPr lang="en-US" dirty="0" smtClean="0"/>
              <a:t>We </a:t>
            </a:r>
            <a:r>
              <a:rPr lang="en-US" dirty="0"/>
              <a:t>will call them </a:t>
            </a:r>
            <a:r>
              <a:rPr lang="en-US" u="sng" dirty="0"/>
              <a:t>primitive motions</a:t>
            </a:r>
            <a:r>
              <a:rPr lang="en-US" dirty="0"/>
              <a:t>. </a:t>
            </a:r>
            <a:endParaRPr lang="en-US" dirty="0" smtClean="0"/>
          </a:p>
          <a:p>
            <a:r>
              <a:rPr lang="en-US" dirty="0" smtClean="0"/>
              <a:t>The </a:t>
            </a:r>
            <a:r>
              <a:rPr lang="en-US" u="sng" dirty="0"/>
              <a:t>complex motions</a:t>
            </a:r>
            <a:r>
              <a:rPr lang="en-US" dirty="0"/>
              <a:t> are created by combining primitive motions. </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What </a:t>
            </a:r>
            <a:r>
              <a:rPr lang="en-US" dirty="0"/>
              <a:t>are the factors of motion that are important to generation of symbolic motions, especially in dance and pantomime? </a:t>
            </a:r>
            <a:endParaRPr lang="en-US" dirty="0" smtClean="0"/>
          </a:p>
          <a:p>
            <a:r>
              <a:rPr lang="en-US" dirty="0" smtClean="0"/>
              <a:t>The </a:t>
            </a:r>
            <a:r>
              <a:rPr lang="en-US" dirty="0"/>
              <a:t>research issues are: </a:t>
            </a:r>
            <a:endParaRPr lang="en-US" dirty="0" smtClean="0"/>
          </a:p>
          <a:p>
            <a:pPr marL="971550" lvl="1" indent="-514350">
              <a:buNone/>
            </a:pPr>
            <a:r>
              <a:rPr lang="en-US" b="1" dirty="0" smtClean="0"/>
              <a:t>(</a:t>
            </a:r>
            <a:r>
              <a:rPr lang="en-US" b="1" dirty="0"/>
              <a:t>1) </a:t>
            </a:r>
            <a:r>
              <a:rPr lang="en-US" dirty="0"/>
              <a:t>What should be the primitive, basic or atomic motions? </a:t>
            </a:r>
            <a:endParaRPr lang="en-US" dirty="0" smtClean="0"/>
          </a:p>
          <a:p>
            <a:pPr marL="971550" lvl="1" indent="-514350">
              <a:buNone/>
            </a:pPr>
            <a:r>
              <a:rPr lang="en-US" b="1" dirty="0" smtClean="0"/>
              <a:t>(</a:t>
            </a:r>
            <a:r>
              <a:rPr lang="en-US" b="1" dirty="0"/>
              <a:t>2)</a:t>
            </a:r>
            <a:r>
              <a:rPr lang="en-US" dirty="0"/>
              <a:t> What should be the operations on motions that combine primitive motions to complex motions? </a:t>
            </a:r>
            <a:endParaRPr lang="en-US" dirty="0" smtClean="0"/>
          </a:p>
          <a:p>
            <a:pPr marL="971550" lvl="1" indent="-514350">
              <a:buNone/>
            </a:pPr>
            <a:r>
              <a:rPr lang="en-US" b="1" dirty="0" smtClean="0"/>
              <a:t>(</a:t>
            </a:r>
            <a:r>
              <a:rPr lang="en-US" b="1" dirty="0"/>
              <a:t>3)</a:t>
            </a:r>
            <a:r>
              <a:rPr lang="en-US" dirty="0"/>
              <a:t> How symbolic motions are reflected/realized as physical motions of real robots? </a:t>
            </a:r>
            <a:endParaRPr lang="en-US" dirty="0" smtClean="0"/>
          </a:p>
          <a:p>
            <a:pPr marL="971550" lvl="1" indent="-514350">
              <a:buNone/>
            </a:pPr>
            <a:r>
              <a:rPr lang="en-US" b="1" dirty="0" smtClean="0"/>
              <a:t>(</a:t>
            </a:r>
            <a:r>
              <a:rPr lang="en-US" b="1" dirty="0"/>
              <a:t>4)</a:t>
            </a:r>
            <a:r>
              <a:rPr lang="en-US" dirty="0"/>
              <a:t> How to create existing and new symbolic motions automatically using some kind of knowledge-based algebraic software editor.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endParaRPr lang="en-US"/>
          </a:p>
        </p:txBody>
      </p:sp>
      <p:sp>
        <p:nvSpPr>
          <p:cNvPr id="3" name="Content Placeholder 2"/>
          <p:cNvSpPr>
            <a:spLocks noGrp="1"/>
          </p:cNvSpPr>
          <p:nvPr>
            <p:ph idx="1"/>
          </p:nvPr>
        </p:nvSpPr>
        <p:spPr>
          <a:xfrm>
            <a:off x="228600" y="990600"/>
            <a:ext cx="8915400" cy="5410200"/>
          </a:xfrm>
        </p:spPr>
        <p:txBody>
          <a:bodyPr>
            <a:noAutofit/>
          </a:bodyPr>
          <a:lstStyle/>
          <a:p>
            <a:r>
              <a:rPr lang="en-US" sz="2000" dirty="0" smtClean="0"/>
              <a:t>Human-robot </a:t>
            </a:r>
            <a:r>
              <a:rPr lang="en-US" sz="2000" dirty="0"/>
              <a:t>emotion-augmented communication systems. </a:t>
            </a:r>
            <a:endParaRPr lang="en-US" sz="2000" dirty="0" smtClean="0"/>
          </a:p>
          <a:p>
            <a:r>
              <a:rPr lang="en-US" sz="2000" dirty="0" smtClean="0"/>
              <a:t>The </a:t>
            </a:r>
            <a:r>
              <a:rPr lang="en-US" sz="2000" dirty="0"/>
              <a:t>new extended communication media in addition </a:t>
            </a:r>
            <a:r>
              <a:rPr lang="en-US" sz="2000" dirty="0" smtClean="0"/>
              <a:t>to: </a:t>
            </a:r>
          </a:p>
          <a:p>
            <a:pPr lvl="1"/>
            <a:r>
              <a:rPr lang="en-US" sz="1800" dirty="0" smtClean="0"/>
              <a:t>speech</a:t>
            </a:r>
          </a:p>
          <a:p>
            <a:pPr lvl="1"/>
            <a:r>
              <a:rPr lang="en-US" sz="1800" dirty="0" smtClean="0"/>
              <a:t>will </a:t>
            </a:r>
            <a:r>
              <a:rPr lang="en-US" sz="1800" dirty="0"/>
              <a:t>include </a:t>
            </a:r>
            <a:r>
              <a:rPr lang="en-US" sz="1800" dirty="0" smtClean="0"/>
              <a:t>prosody </a:t>
            </a:r>
          </a:p>
          <a:p>
            <a:pPr lvl="1"/>
            <a:r>
              <a:rPr lang="en-US" sz="1800" dirty="0" smtClean="0"/>
              <a:t>facial gestures</a:t>
            </a:r>
          </a:p>
          <a:p>
            <a:pPr lvl="1"/>
            <a:r>
              <a:rPr lang="en-US" sz="1800" dirty="0" smtClean="0"/>
              <a:t>hand gestures</a:t>
            </a:r>
          </a:p>
          <a:p>
            <a:pPr lvl="1"/>
            <a:r>
              <a:rPr lang="en-US" sz="1800" dirty="0" smtClean="0"/>
              <a:t>body language</a:t>
            </a:r>
          </a:p>
          <a:p>
            <a:pPr lvl="2"/>
            <a:r>
              <a:rPr lang="en-US" sz="1400" dirty="0" smtClean="0"/>
              <a:t>head </a:t>
            </a:r>
            <a:r>
              <a:rPr lang="en-US" sz="1400" dirty="0"/>
              <a:t>and neck, </a:t>
            </a:r>
            <a:endParaRPr lang="en-US" sz="1400" dirty="0" smtClean="0"/>
          </a:p>
          <a:p>
            <a:pPr lvl="2"/>
            <a:r>
              <a:rPr lang="en-US" sz="1400" dirty="0" smtClean="0"/>
              <a:t>legs</a:t>
            </a:r>
            <a:r>
              <a:rPr lang="en-US" sz="1400" dirty="0"/>
              <a:t>, </a:t>
            </a:r>
            <a:endParaRPr lang="en-US" sz="1400" dirty="0" smtClean="0"/>
          </a:p>
          <a:p>
            <a:pPr lvl="2"/>
            <a:r>
              <a:rPr lang="en-US" sz="1400" dirty="0" smtClean="0"/>
              <a:t>bending </a:t>
            </a:r>
            <a:r>
              <a:rPr lang="en-US" sz="1400" dirty="0"/>
              <a:t>of full body, </a:t>
            </a:r>
            <a:endParaRPr lang="en-US" sz="1400" dirty="0" smtClean="0"/>
          </a:p>
          <a:p>
            <a:pPr lvl="2"/>
            <a:r>
              <a:rPr lang="en-US" sz="1400" dirty="0" smtClean="0"/>
              <a:t>muscle-only motions</a:t>
            </a:r>
          </a:p>
          <a:p>
            <a:pPr lvl="1"/>
            <a:endParaRPr lang="en-US" sz="1800" dirty="0"/>
          </a:p>
          <a:p>
            <a:pPr lvl="1"/>
            <a:r>
              <a:rPr lang="en-US" sz="1800" dirty="0" smtClean="0"/>
              <a:t>The </a:t>
            </a:r>
            <a:r>
              <a:rPr lang="en-US" sz="1800" dirty="0"/>
              <a:t>gestures used in daily communication, </a:t>
            </a:r>
            <a:endParaRPr lang="en-US" sz="1800" dirty="0" smtClean="0"/>
          </a:p>
          <a:p>
            <a:pPr lvl="1"/>
            <a:r>
              <a:rPr lang="en-US" sz="1800" dirty="0" smtClean="0"/>
              <a:t>ritual </a:t>
            </a:r>
            <a:r>
              <a:rPr lang="en-US" sz="1800" dirty="0"/>
              <a:t>gestures of all kinds, </a:t>
            </a:r>
            <a:endParaRPr lang="en-US" sz="1800" dirty="0" smtClean="0"/>
          </a:p>
          <a:p>
            <a:pPr lvl="1"/>
            <a:r>
              <a:rPr lang="en-US" sz="1800" dirty="0" smtClean="0"/>
              <a:t>theatric </a:t>
            </a:r>
            <a:r>
              <a:rPr lang="en-US" sz="1800" dirty="0"/>
              <a:t>and </a:t>
            </a:r>
            <a:endParaRPr lang="en-US" sz="1800" dirty="0" smtClean="0"/>
          </a:p>
          <a:p>
            <a:pPr lvl="1"/>
            <a:r>
              <a:rPr lang="en-US" sz="1800" dirty="0" smtClean="0"/>
              <a:t>dance </a:t>
            </a:r>
            <a:r>
              <a:rPr lang="en-US" sz="1800" dirty="0"/>
              <a:t>motions </a:t>
            </a:r>
            <a:endParaRPr lang="en-US" sz="1800" dirty="0" smtClean="0"/>
          </a:p>
          <a:p>
            <a:endParaRPr lang="en-US" sz="2000" dirty="0"/>
          </a:p>
          <a:p>
            <a:r>
              <a:rPr lang="en-US" sz="2000" dirty="0" smtClean="0"/>
              <a:t>will </a:t>
            </a:r>
            <a:r>
              <a:rPr lang="en-US" sz="2000" dirty="0"/>
              <a:t>be captured or translated to certain algebraic notations.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u="sng" dirty="0" smtClean="0"/>
              <a:t>the </a:t>
            </a:r>
            <a:r>
              <a:rPr lang="en-US" u="sng" dirty="0"/>
              <a:t>same grammar</a:t>
            </a:r>
            <a:r>
              <a:rPr lang="en-US" dirty="0"/>
              <a:t>. </a:t>
            </a:r>
            <a:endParaRPr lang="en-US" dirty="0" smtClean="0"/>
          </a:p>
          <a:p>
            <a:r>
              <a:rPr lang="en-US" dirty="0" smtClean="0"/>
              <a:t>The </a:t>
            </a:r>
            <a:r>
              <a:rPr lang="en-US" dirty="0"/>
              <a:t>unified notations will allow also to transform between various media. </a:t>
            </a:r>
            <a:endParaRPr lang="en-US" dirty="0" smtClean="0"/>
          </a:p>
          <a:p>
            <a:r>
              <a:rPr lang="en-US" dirty="0" smtClean="0"/>
              <a:t>For </a:t>
            </a:r>
            <a:r>
              <a:rPr lang="en-US" dirty="0"/>
              <a:t>instance, a captured motion of a flower can be presented as motion of a pantomime actor. </a:t>
            </a:r>
            <a:endParaRPr lang="en-US" dirty="0" smtClean="0"/>
          </a:p>
          <a:p>
            <a:r>
              <a:rPr lang="en-US" dirty="0" smtClean="0"/>
              <a:t>A </a:t>
            </a:r>
            <a:r>
              <a:rPr lang="en-US" dirty="0"/>
              <a:t>sound pattern can be transformed to a pattern of colored laser lights. </a:t>
            </a:r>
            <a:endParaRPr lang="en-US" dirty="0" smtClean="0"/>
          </a:p>
          <a:p>
            <a:r>
              <a:rPr lang="en-US" dirty="0" smtClean="0"/>
              <a:t>Sound</a:t>
            </a:r>
            <a:r>
              <a:rPr lang="en-US" dirty="0"/>
              <a:t>, light, theatric stage movements, special effects and robot motions have all the same nature of sequences of symbolic event-related atoms. </a:t>
            </a:r>
            <a:endParaRPr lang="en-US" dirty="0" smtClean="0"/>
          </a:p>
          <a:p>
            <a:r>
              <a:rPr lang="en-US" dirty="0" smtClean="0"/>
              <a:t>Thus </a:t>
            </a:r>
            <a:r>
              <a:rPr lang="en-US" dirty="0"/>
              <a:t>the theater itself becomes a super-robot with the ability to express its emotional state through various motions, lights and theater plays orchestration. </a:t>
            </a:r>
            <a:endParaRPr lang="en-US" dirty="0" smtClean="0"/>
          </a:p>
          <a:p>
            <a:r>
              <a:rPr lang="en-US" dirty="0" smtClean="0"/>
              <a:t>These </a:t>
            </a:r>
            <a:r>
              <a:rPr lang="en-US" dirty="0"/>
              <a:t>sequences can be uniformly processed.  </a:t>
            </a:r>
          </a:p>
          <a:p>
            <a:r>
              <a:rPr lang="en-US" dirty="0"/>
              <a:t>We propose to create </a:t>
            </a:r>
            <a:r>
              <a:rPr lang="en-US" u="sng" dirty="0"/>
              <a:t>universal editors</a:t>
            </a:r>
            <a:r>
              <a:rPr lang="en-US" dirty="0"/>
              <a:t> that will be not specialized to any particular medium or robot. </a:t>
            </a:r>
            <a:endParaRPr lang="en-US" dirty="0" smtClean="0"/>
          </a:p>
          <a:p>
            <a:r>
              <a:rPr lang="en-US" dirty="0" smtClean="0"/>
              <a:t>They </a:t>
            </a:r>
            <a:r>
              <a:rPr lang="en-US" dirty="0"/>
              <a:t>will use algebraic and logic based notations.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9144000" cy="487362"/>
          </a:xfrm>
        </p:spPr>
        <p:txBody>
          <a:bodyPr>
            <a:normAutofit fontScale="90000"/>
          </a:bodyPr>
          <a:lstStyle/>
          <a:p>
            <a:r>
              <a:rPr lang="en-US" dirty="0" smtClean="0"/>
              <a:t>on-line versus off-line creation of motions</a:t>
            </a:r>
            <a:endParaRPr lang="en-US" dirty="0"/>
          </a:p>
        </p:txBody>
      </p:sp>
      <p:sp>
        <p:nvSpPr>
          <p:cNvPr id="3" name="Content Placeholder 2"/>
          <p:cNvSpPr>
            <a:spLocks noGrp="1"/>
          </p:cNvSpPr>
          <p:nvPr>
            <p:ph idx="1"/>
          </p:nvPr>
        </p:nvSpPr>
        <p:spPr>
          <a:xfrm>
            <a:off x="228600" y="990600"/>
            <a:ext cx="8610600" cy="5486400"/>
          </a:xfrm>
        </p:spPr>
        <p:txBody>
          <a:bodyPr>
            <a:normAutofit fontScale="62500" lnSpcReduction="20000"/>
          </a:bodyPr>
          <a:lstStyle/>
          <a:p>
            <a:r>
              <a:rPr lang="en-US" dirty="0" smtClean="0"/>
              <a:t>Film </a:t>
            </a:r>
            <a:r>
              <a:rPr lang="en-US" dirty="0"/>
              <a:t>is an art that does not require feedback from the audience and every presented event is always exactly the same. </a:t>
            </a:r>
            <a:endParaRPr lang="en-US" dirty="0" smtClean="0"/>
          </a:p>
          <a:p>
            <a:pPr lvl="1"/>
            <a:r>
              <a:rPr lang="en-US" dirty="0" smtClean="0"/>
              <a:t>Creation </a:t>
            </a:r>
            <a:r>
              <a:rPr lang="en-US" dirty="0"/>
              <a:t>has been done earlier, off-line with the director and his associates as the audience during shooting and editing</a:t>
            </a:r>
            <a:r>
              <a:rPr lang="en-US" dirty="0" smtClean="0"/>
              <a:t>.</a:t>
            </a:r>
          </a:p>
          <a:p>
            <a:pPr lvl="1"/>
            <a:endParaRPr lang="en-US" dirty="0"/>
          </a:p>
          <a:p>
            <a:r>
              <a:rPr lang="en-US" dirty="0" smtClean="0"/>
              <a:t> </a:t>
            </a:r>
            <a:r>
              <a:rPr lang="en-US" dirty="0"/>
              <a:t>In contrast, the theatre performance is always slightly different and it depends on the feedback from the audience. </a:t>
            </a:r>
            <a:endParaRPr lang="en-US" dirty="0" smtClean="0"/>
          </a:p>
          <a:p>
            <a:r>
              <a:rPr lang="en-US" dirty="0" smtClean="0"/>
              <a:t>The </a:t>
            </a:r>
            <a:r>
              <a:rPr lang="en-US" dirty="0"/>
              <a:t>public may say “Actor X had a good day today”. </a:t>
            </a:r>
            <a:endParaRPr lang="en-US" dirty="0" smtClean="0"/>
          </a:p>
          <a:p>
            <a:r>
              <a:rPr lang="en-US" dirty="0" smtClean="0"/>
              <a:t>The </a:t>
            </a:r>
            <a:r>
              <a:rPr lang="en-US" dirty="0"/>
              <a:t>research questions are</a:t>
            </a:r>
            <a:r>
              <a:rPr lang="en-US" dirty="0" smtClean="0"/>
              <a:t>:</a:t>
            </a:r>
          </a:p>
          <a:p>
            <a:pPr lvl="1"/>
            <a:r>
              <a:rPr lang="en-US" dirty="0" smtClean="0"/>
              <a:t> </a:t>
            </a:r>
            <a:r>
              <a:rPr lang="en-US" dirty="0"/>
              <a:t>(1)  “will the future robot theatre be more similar to films or theatrical performances?”, </a:t>
            </a:r>
            <a:endParaRPr lang="en-US" dirty="0" smtClean="0"/>
          </a:p>
          <a:p>
            <a:pPr lvl="1"/>
            <a:r>
              <a:rPr lang="en-US" dirty="0" smtClean="0"/>
              <a:t>(</a:t>
            </a:r>
            <a:r>
              <a:rPr lang="en-US" dirty="0"/>
              <a:t>2) “can one create a realistic robot theatre without viewer’s feedback</a:t>
            </a:r>
            <a:r>
              <a:rPr lang="en-US" dirty="0" smtClean="0"/>
              <a:t>?”</a:t>
            </a:r>
          </a:p>
          <a:p>
            <a:pPr lvl="1"/>
            <a:r>
              <a:rPr lang="en-US" dirty="0" smtClean="0"/>
              <a:t> </a:t>
            </a:r>
            <a:r>
              <a:rPr lang="en-US" dirty="0"/>
              <a:t>(3) “What type of tools do we need to create a theater play off-line versus on-line?”, </a:t>
            </a:r>
            <a:endParaRPr lang="en-US" dirty="0" smtClean="0"/>
          </a:p>
          <a:p>
            <a:pPr lvl="1"/>
            <a:r>
              <a:rPr lang="en-US" dirty="0" smtClean="0"/>
              <a:t>(</a:t>
            </a:r>
            <a:r>
              <a:rPr lang="en-US" dirty="0"/>
              <a:t>4) “Is an off-line sequence generator enough to create art</a:t>
            </a:r>
            <a:r>
              <a:rPr lang="en-US" dirty="0" smtClean="0"/>
              <a:t>?”</a:t>
            </a:r>
          </a:p>
          <a:p>
            <a:pPr lvl="1"/>
            <a:r>
              <a:rPr lang="en-US" dirty="0" smtClean="0"/>
              <a:t> </a:t>
            </a:r>
            <a:r>
              <a:rPr lang="en-US" dirty="0"/>
              <a:t>(5)  “Do we need a sequence generator </a:t>
            </a:r>
            <a:r>
              <a:rPr lang="en-US" u="sng" dirty="0"/>
              <a:t>and</a:t>
            </a:r>
            <a:r>
              <a:rPr lang="en-US" dirty="0"/>
              <a:t> a virtual reality simulator before actuate the play on the robot”? </a:t>
            </a:r>
            <a:endParaRPr lang="en-US" dirty="0" smtClean="0"/>
          </a:p>
          <a:p>
            <a:pPr lvl="1"/>
            <a:r>
              <a:rPr lang="en-US" dirty="0" smtClean="0"/>
              <a:t>(</a:t>
            </a:r>
            <a:r>
              <a:rPr lang="en-US" dirty="0"/>
              <a:t>6) “How really important is the feedback from the audience for a human singer </a:t>
            </a:r>
            <a:r>
              <a:rPr lang="en-US" dirty="0" smtClean="0"/>
              <a:t>or conference speaker to modify their on-stage behaviors? </a:t>
            </a:r>
            <a:r>
              <a:rPr lang="en-US" dirty="0"/>
              <a:t>a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How </a:t>
            </a:r>
            <a:r>
              <a:rPr lang="en-US" dirty="0"/>
              <a:t>it should be reflected in the on-line robot theatre? </a:t>
            </a:r>
            <a:endParaRPr lang="en-US" dirty="0" smtClean="0"/>
          </a:p>
          <a:p>
            <a:r>
              <a:rPr lang="en-US" dirty="0" smtClean="0"/>
              <a:t>Should </a:t>
            </a:r>
            <a:r>
              <a:rPr lang="en-US" dirty="0"/>
              <a:t>we have a “character” of each robot simulated together with the performance? </a:t>
            </a:r>
            <a:endParaRPr lang="en-US" dirty="0" smtClean="0"/>
          </a:p>
          <a:p>
            <a:pPr lvl="1"/>
            <a:r>
              <a:rPr lang="en-US" dirty="0" smtClean="0"/>
              <a:t>(</a:t>
            </a:r>
            <a:r>
              <a:rPr lang="en-US" dirty="0"/>
              <a:t>So that a shy robot should run from the stage if it is booed. </a:t>
            </a:r>
            <a:endParaRPr lang="en-US" dirty="0" smtClean="0"/>
          </a:p>
          <a:p>
            <a:pPr lvl="1"/>
            <a:r>
              <a:rPr lang="en-US" dirty="0" smtClean="0"/>
              <a:t>A </a:t>
            </a:r>
            <a:r>
              <a:rPr lang="en-US" dirty="0"/>
              <a:t>strong robot should remain. </a:t>
            </a:r>
            <a:endParaRPr lang="en-US" dirty="0" smtClean="0"/>
          </a:p>
          <a:p>
            <a:pPr lvl="1"/>
            <a:r>
              <a:rPr lang="en-US" dirty="0" smtClean="0"/>
              <a:t>But </a:t>
            </a:r>
            <a:r>
              <a:rPr lang="en-US" dirty="0"/>
              <a:t>maybe the shy robot will know much better how to express the meaning of the play.) </a:t>
            </a:r>
            <a:endParaRPr lang="en-US" dirty="0" smtClean="0"/>
          </a:p>
          <a:p>
            <a:endParaRPr lang="en-US" dirty="0"/>
          </a:p>
          <a:p>
            <a:r>
              <a:rPr lang="en-US" dirty="0" smtClean="0"/>
              <a:t>In </a:t>
            </a:r>
            <a:r>
              <a:rPr lang="en-US" dirty="0"/>
              <a:t>general, do we need a “character” to use the feedback from audience or should be this simulated otherwise?”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pPr lvl="0"/>
            <a:r>
              <a:rPr lang="en-US" b="1" dirty="0" smtClean="0"/>
              <a:t>Event Expressions to specify languages of motions and behaviors</a:t>
            </a:r>
            <a:endParaRPr lang="en-US" dirty="0"/>
          </a:p>
        </p:txBody>
      </p:sp>
      <p:sp>
        <p:nvSpPr>
          <p:cNvPr id="3" name="Content Placeholder 2"/>
          <p:cNvSpPr>
            <a:spLocks noGrp="1"/>
          </p:cNvSpPr>
          <p:nvPr>
            <p:ph idx="1"/>
          </p:nvPr>
        </p:nvSpPr>
        <p:spPr>
          <a:xfrm>
            <a:off x="457200" y="1371600"/>
            <a:ext cx="8382000" cy="5257800"/>
          </a:xfrm>
        </p:spPr>
        <p:txBody>
          <a:bodyPr>
            <a:normAutofit fontScale="62500" lnSpcReduction="20000"/>
          </a:bodyPr>
          <a:lstStyle/>
          <a:p>
            <a:r>
              <a:rPr lang="en-US" dirty="0" smtClean="0"/>
              <a:t>A </a:t>
            </a:r>
            <a:r>
              <a:rPr lang="en-US" i="1" dirty="0"/>
              <a:t>regular expression</a:t>
            </a:r>
            <a:r>
              <a:rPr lang="en-US" dirty="0"/>
              <a:t> is a pattern that matches one or more strings of characters from a finite alphabet. </a:t>
            </a:r>
            <a:endParaRPr lang="en-US" dirty="0" smtClean="0"/>
          </a:p>
          <a:p>
            <a:endParaRPr lang="en-US" dirty="0" smtClean="0"/>
          </a:p>
          <a:p>
            <a:r>
              <a:rPr lang="en-US" dirty="0" smtClean="0"/>
              <a:t> </a:t>
            </a:r>
            <a:r>
              <a:rPr lang="en-US" dirty="0"/>
              <a:t>Individual characters are considered regular expressions that match themselves. </a:t>
            </a:r>
            <a:endParaRPr lang="en-US" dirty="0" smtClean="0"/>
          </a:p>
          <a:p>
            <a:endParaRPr lang="en-US" dirty="0" smtClean="0"/>
          </a:p>
          <a:p>
            <a:r>
              <a:rPr lang="en-US" dirty="0" smtClean="0"/>
              <a:t>Original </a:t>
            </a:r>
            <a:r>
              <a:rPr lang="en-US" dirty="0"/>
              <a:t>regular expressions used union, concatenation and iteration operators. </a:t>
            </a:r>
            <a:endParaRPr lang="en-US" dirty="0" smtClean="0"/>
          </a:p>
          <a:p>
            <a:endParaRPr lang="en-US" dirty="0" smtClean="0"/>
          </a:p>
          <a:p>
            <a:r>
              <a:rPr lang="en-US" dirty="0" smtClean="0"/>
              <a:t>Regular </a:t>
            </a:r>
            <a:r>
              <a:rPr lang="en-US" dirty="0"/>
              <a:t>expressions were next extended by adding negation and intersection to a Boolean Algebra. </a:t>
            </a:r>
            <a:endParaRPr lang="en-US" dirty="0" smtClean="0"/>
          </a:p>
          <a:p>
            <a:endParaRPr lang="en-US" dirty="0" smtClean="0"/>
          </a:p>
          <a:p>
            <a:r>
              <a:rPr lang="en-US" dirty="0" smtClean="0"/>
              <a:t>Observe </a:t>
            </a:r>
            <a:r>
              <a:rPr lang="en-US" dirty="0"/>
              <a:t>that X</a:t>
            </a:r>
            <a:r>
              <a:rPr lang="en-US" baseline="-25000" dirty="0"/>
              <a:t>1</a:t>
            </a:r>
            <a:r>
              <a:rPr lang="en-US" dirty="0"/>
              <a:t> ∩ X</a:t>
            </a:r>
            <a:r>
              <a:rPr lang="en-US" baseline="-25000" dirty="0"/>
              <a:t>2</a:t>
            </a:r>
            <a:r>
              <a:rPr lang="en-US" dirty="0"/>
              <a:t> is an empty set for atoms X</a:t>
            </a:r>
            <a:r>
              <a:rPr lang="en-US" baseline="-25000" dirty="0"/>
              <a:t>1</a:t>
            </a:r>
            <a:r>
              <a:rPr lang="en-US" dirty="0"/>
              <a:t> </a:t>
            </a:r>
            <a:r>
              <a:rPr lang="en-US" dirty="0">
                <a:sym typeface="Symbol"/>
              </a:rPr>
              <a:t></a:t>
            </a:r>
            <a:r>
              <a:rPr lang="en-US" dirty="0"/>
              <a:t> X</a:t>
            </a:r>
            <a:r>
              <a:rPr lang="en-US" baseline="-25000" dirty="0"/>
              <a:t>2</a:t>
            </a:r>
            <a:r>
              <a:rPr lang="en-US" dirty="0"/>
              <a:t> , as the meaning of intersection operator is set-theoretical. </a:t>
            </a:r>
            <a:endParaRPr lang="en-US" dirty="0" smtClean="0"/>
          </a:p>
          <a:p>
            <a:endParaRPr lang="en-US" dirty="0" smtClean="0"/>
          </a:p>
          <a:p>
            <a:r>
              <a:rPr lang="en-US" dirty="0" smtClean="0"/>
              <a:t>Similarly </a:t>
            </a:r>
            <a:r>
              <a:rPr lang="en-US" dirty="0"/>
              <a:t>the interpretation of </a:t>
            </a:r>
            <a:r>
              <a:rPr lang="en-US" dirty="0">
                <a:sym typeface="Symbol"/>
              </a:rPr>
              <a:t></a:t>
            </a:r>
            <a:r>
              <a:rPr lang="en-US" dirty="0"/>
              <a:t> operator is set-theoretical in regular expressions, thus new symbols are not being created.  </a:t>
            </a:r>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4267200" cy="6248400"/>
          </a:xfrm>
        </p:spPr>
        <p:txBody>
          <a:bodyPr>
            <a:noAutofit/>
          </a:bodyPr>
          <a:lstStyle/>
          <a:p>
            <a:r>
              <a:rPr lang="en-US" sz="1800" b="1" i="1" dirty="0"/>
              <a:t>Greeting_1 = (</a:t>
            </a:r>
            <a:r>
              <a:rPr lang="en-US" sz="1800" b="1" i="1" dirty="0" err="1"/>
              <a:t>Wave_Hand_Up</a:t>
            </a:r>
            <a:r>
              <a:rPr lang="en-US" sz="1800" b="1" i="1" dirty="0"/>
              <a:t>  </a:t>
            </a:r>
            <a:r>
              <a:rPr lang="en-US" sz="1800" b="1" i="1" baseline="30000" dirty="0"/>
              <a:t>o</a:t>
            </a:r>
            <a:r>
              <a:rPr lang="en-US" sz="1800" b="1" i="1" dirty="0"/>
              <a:t>  </a:t>
            </a:r>
            <a:r>
              <a:rPr lang="en-US" sz="1800" b="1" i="1" dirty="0" err="1"/>
              <a:t>Wave_Hand_Down</a:t>
            </a:r>
            <a:r>
              <a:rPr lang="en-US" sz="1800" b="1" i="1" dirty="0"/>
              <a:t> ) (</a:t>
            </a:r>
            <a:r>
              <a:rPr lang="en-US" sz="1800" b="1" i="1" dirty="0" err="1"/>
              <a:t>Wave_Hand_Up</a:t>
            </a:r>
            <a:r>
              <a:rPr lang="en-US" sz="1800" b="1" i="1" dirty="0"/>
              <a:t>  </a:t>
            </a:r>
            <a:r>
              <a:rPr lang="en-US" sz="1800" b="1" i="1" baseline="30000" dirty="0"/>
              <a:t>o</a:t>
            </a:r>
            <a:r>
              <a:rPr lang="en-US" sz="1800" b="1" i="1" dirty="0"/>
              <a:t>  </a:t>
            </a:r>
            <a:r>
              <a:rPr lang="en-US" sz="1800" b="1" i="1" dirty="0" err="1"/>
              <a:t>Wave_Hand_Down</a:t>
            </a:r>
            <a:r>
              <a:rPr lang="en-US" sz="1800" b="1" i="1" dirty="0"/>
              <a:t> ) </a:t>
            </a:r>
            <a:r>
              <a:rPr lang="en-US" sz="1800" b="1" i="1" baseline="30000" dirty="0"/>
              <a:t>* </a:t>
            </a:r>
            <a:r>
              <a:rPr lang="en-US" sz="1800" b="1" i="1" dirty="0"/>
              <a:t> </a:t>
            </a:r>
            <a:r>
              <a:rPr lang="en-US" sz="1800" b="1" i="1" dirty="0">
                <a:sym typeface="Symbol"/>
              </a:rPr>
              <a:t></a:t>
            </a:r>
            <a:r>
              <a:rPr lang="en-US" sz="1800" b="1" i="1" dirty="0"/>
              <a:t> </a:t>
            </a:r>
            <a:r>
              <a:rPr lang="en-US" sz="1800" b="1" i="1" dirty="0" err="1"/>
              <a:t>Wave_Hand_Up</a:t>
            </a:r>
            <a:r>
              <a:rPr lang="en-US" sz="1800" b="1" i="1" dirty="0"/>
              <a:t>  </a:t>
            </a:r>
            <a:r>
              <a:rPr lang="en-US" sz="1800" b="1" i="1" baseline="30000" dirty="0"/>
              <a:t>o</a:t>
            </a:r>
            <a:r>
              <a:rPr lang="en-US" sz="1800" b="1" i="1" dirty="0"/>
              <a:t>   </a:t>
            </a:r>
            <a:r>
              <a:rPr lang="en-US" sz="1800" b="1" i="1" dirty="0" err="1"/>
              <a:t>Say_Hello</a:t>
            </a:r>
            <a:r>
              <a:rPr lang="en-US" sz="1800" dirty="0"/>
              <a:t>  </a:t>
            </a:r>
            <a:endParaRPr lang="en-US" sz="1800" dirty="0" smtClean="0"/>
          </a:p>
          <a:p>
            <a:endParaRPr lang="en-US" sz="1800" dirty="0"/>
          </a:p>
          <a:p>
            <a:r>
              <a:rPr lang="en-US" sz="1800" dirty="0" smtClean="0"/>
              <a:t>Which </a:t>
            </a:r>
            <a:r>
              <a:rPr lang="en-US" sz="1800" dirty="0"/>
              <a:t>means, to greet a person the robot should execute one of two actions: </a:t>
            </a:r>
            <a:endParaRPr lang="en-US" sz="1800" dirty="0" smtClean="0"/>
          </a:p>
          <a:p>
            <a:pPr lvl="1"/>
            <a:r>
              <a:rPr lang="en-US" sz="1400" u="sng" dirty="0" smtClean="0"/>
              <a:t>Action </a:t>
            </a:r>
            <a:r>
              <a:rPr lang="en-US" sz="1400" u="sng" dirty="0"/>
              <a:t>1</a:t>
            </a:r>
            <a:r>
              <a:rPr lang="en-US" sz="1400" dirty="0"/>
              <a:t>: wave hand up, follow it by waving hand down. Execute it at least once. </a:t>
            </a:r>
            <a:endParaRPr lang="en-US" sz="1400" dirty="0" smtClean="0"/>
          </a:p>
          <a:p>
            <a:pPr lvl="1"/>
            <a:r>
              <a:rPr lang="en-US" sz="1400" u="sng" dirty="0" smtClean="0"/>
              <a:t>Action </a:t>
            </a:r>
            <a:r>
              <a:rPr lang="en-US" sz="1400" u="sng" dirty="0"/>
              <a:t>2</a:t>
            </a:r>
            <a:r>
              <a:rPr lang="en-US" sz="1400" dirty="0"/>
              <a:t>: Wave hand up, next say “Hello”. The same is true for any complex events. </a:t>
            </a:r>
            <a:endParaRPr lang="en-US" sz="1400" dirty="0" smtClean="0"/>
          </a:p>
          <a:p>
            <a:r>
              <a:rPr lang="en-US" sz="1800" dirty="0" smtClean="0"/>
              <a:t>As </a:t>
            </a:r>
            <a:r>
              <a:rPr lang="en-US" sz="1800" dirty="0"/>
              <a:t>we see, the semantics of regular expressions </a:t>
            </a:r>
            <a:r>
              <a:rPr lang="en-US" sz="1800" dirty="0" smtClean="0"/>
              <a:t>is </a:t>
            </a:r>
            <a:r>
              <a:rPr lang="en-US" sz="1800" dirty="0"/>
              <a:t>used here, with atomic symbols from the terminal alphabet of basic events {</a:t>
            </a:r>
            <a:r>
              <a:rPr lang="en-US" sz="1800" b="1" i="1" dirty="0" err="1"/>
              <a:t>Wave_Hand_Down</a:t>
            </a:r>
            <a:r>
              <a:rPr lang="en-US" sz="1800" b="1" i="1" dirty="0"/>
              <a:t>,  </a:t>
            </a:r>
            <a:r>
              <a:rPr lang="en-US" sz="1800" b="1" i="1" dirty="0" err="1"/>
              <a:t>Wave_Hand_Up</a:t>
            </a:r>
            <a:r>
              <a:rPr lang="en-US" sz="1800" b="1" i="1" dirty="0"/>
              <a:t> ,   </a:t>
            </a:r>
            <a:r>
              <a:rPr lang="en-US" sz="1800" b="1" i="1" dirty="0" err="1"/>
              <a:t>Say_Hello</a:t>
            </a:r>
            <a:r>
              <a:rPr lang="en-US" sz="1800" dirty="0"/>
              <a:t>}. </a:t>
            </a:r>
            <a:endParaRPr lang="en-US" sz="1800" dirty="0" smtClean="0"/>
          </a:p>
          <a:p>
            <a:r>
              <a:rPr lang="en-US" sz="1800" dirty="0" smtClean="0"/>
              <a:t>The </a:t>
            </a:r>
            <a:r>
              <a:rPr lang="en-US" sz="1800" dirty="0"/>
              <a:t>operators used here are: concatenation (</a:t>
            </a:r>
            <a:r>
              <a:rPr lang="en-US" sz="1800" b="1" i="1" baseline="30000" dirty="0"/>
              <a:t>o</a:t>
            </a:r>
            <a:r>
              <a:rPr lang="en-US" sz="1800" dirty="0"/>
              <a:t>), union (</a:t>
            </a:r>
            <a:r>
              <a:rPr lang="en-US" sz="1800" b="1" i="1" dirty="0">
                <a:sym typeface="Symbol"/>
              </a:rPr>
              <a:t></a:t>
            </a:r>
            <a:r>
              <a:rPr lang="en-US" sz="1800" dirty="0"/>
              <a:t>) and iteration (</a:t>
            </a:r>
            <a:r>
              <a:rPr lang="en-US" sz="1800" b="1" i="1" baseline="30000" dirty="0"/>
              <a:t>*</a:t>
            </a:r>
            <a:r>
              <a:rPr lang="en-US" sz="1800" dirty="0"/>
              <a:t>). Each operator has one or two arguments. </a:t>
            </a:r>
            <a:endParaRPr lang="en-US" sz="1800" dirty="0" smtClean="0"/>
          </a:p>
          <a:p>
            <a:r>
              <a:rPr lang="en-US" sz="1800" dirty="0" smtClean="0"/>
              <a:t>So </a:t>
            </a:r>
            <a:r>
              <a:rPr lang="en-US" sz="1800" dirty="0"/>
              <a:t>far,  these expressions are the same as regular expressions. </a:t>
            </a:r>
            <a:endParaRPr lang="en-US" sz="1800" dirty="0" smtClean="0"/>
          </a:p>
        </p:txBody>
      </p:sp>
      <p:sp>
        <p:nvSpPr>
          <p:cNvPr id="5" name="Oval 4"/>
          <p:cNvSpPr/>
          <p:nvPr/>
        </p:nvSpPr>
        <p:spPr>
          <a:xfrm>
            <a:off x="6858000" y="228600"/>
            <a:ext cx="1981200" cy="6096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Initial state</a:t>
            </a:r>
            <a:endParaRPr lang="en-US" sz="2000" b="1" dirty="0">
              <a:solidFill>
                <a:schemeClr val="tx1"/>
              </a:solidFill>
            </a:endParaRPr>
          </a:p>
        </p:txBody>
      </p:sp>
      <p:sp>
        <p:nvSpPr>
          <p:cNvPr id="6" name="Oval 5"/>
          <p:cNvSpPr/>
          <p:nvPr/>
        </p:nvSpPr>
        <p:spPr>
          <a:xfrm>
            <a:off x="6172200" y="2057400"/>
            <a:ext cx="685800" cy="609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8305800" y="2590800"/>
            <a:ext cx="685800" cy="609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239000" y="4648200"/>
            <a:ext cx="1905000" cy="609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Final state</a:t>
            </a:r>
            <a:endParaRPr lang="en-US" sz="2000" b="1" dirty="0">
              <a:solidFill>
                <a:schemeClr val="tx1"/>
              </a:solidFill>
            </a:endParaRPr>
          </a:p>
        </p:txBody>
      </p:sp>
      <p:sp>
        <p:nvSpPr>
          <p:cNvPr id="9" name="Rectangle 8"/>
          <p:cNvSpPr/>
          <p:nvPr/>
        </p:nvSpPr>
        <p:spPr>
          <a:xfrm>
            <a:off x="7292403" y="1524000"/>
            <a:ext cx="1851597" cy="369332"/>
          </a:xfrm>
          <a:prstGeom prst="rect">
            <a:avLst/>
          </a:prstGeom>
        </p:spPr>
        <p:txBody>
          <a:bodyPr wrap="none">
            <a:spAutoFit/>
          </a:bodyPr>
          <a:lstStyle/>
          <a:p>
            <a:r>
              <a:rPr lang="en-US" b="1" i="1" dirty="0" err="1" smtClean="0"/>
              <a:t>Wave_Hand_Up</a:t>
            </a:r>
            <a:r>
              <a:rPr lang="en-US" b="1" i="1" dirty="0" smtClean="0"/>
              <a:t>  </a:t>
            </a:r>
          </a:p>
        </p:txBody>
      </p:sp>
      <p:cxnSp>
        <p:nvCxnSpPr>
          <p:cNvPr id="11" name="Straight Arrow Connector 10"/>
          <p:cNvCxnSpPr>
            <a:endCxn id="7" idx="0"/>
          </p:cNvCxnSpPr>
          <p:nvPr/>
        </p:nvCxnSpPr>
        <p:spPr>
          <a:xfrm rot="16200000" flipH="1">
            <a:off x="7600950" y="1543050"/>
            <a:ext cx="1752600" cy="342900"/>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endCxn id="8" idx="7"/>
          </p:cNvCxnSpPr>
          <p:nvPr/>
        </p:nvCxnSpPr>
        <p:spPr>
          <a:xfrm rot="16200000" flipH="1">
            <a:off x="8007372" y="3879827"/>
            <a:ext cx="1537074" cy="178220"/>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7906161" y="3657600"/>
            <a:ext cx="1237839" cy="369332"/>
          </a:xfrm>
          <a:prstGeom prst="rect">
            <a:avLst/>
          </a:prstGeom>
        </p:spPr>
        <p:txBody>
          <a:bodyPr wrap="none">
            <a:spAutoFit/>
          </a:bodyPr>
          <a:lstStyle/>
          <a:p>
            <a:r>
              <a:rPr lang="en-US" b="1" i="1" dirty="0" err="1" smtClean="0"/>
              <a:t>Say_Hello</a:t>
            </a:r>
            <a:r>
              <a:rPr lang="en-US" dirty="0" smtClean="0"/>
              <a:t>  </a:t>
            </a:r>
          </a:p>
        </p:txBody>
      </p:sp>
      <p:sp>
        <p:nvSpPr>
          <p:cNvPr id="16" name="Oval 15"/>
          <p:cNvSpPr/>
          <p:nvPr/>
        </p:nvSpPr>
        <p:spPr>
          <a:xfrm>
            <a:off x="6172200" y="3276600"/>
            <a:ext cx="685800" cy="609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p:cNvCxnSpPr>
            <a:endCxn id="6" idx="0"/>
          </p:cNvCxnSpPr>
          <p:nvPr/>
        </p:nvCxnSpPr>
        <p:spPr>
          <a:xfrm rot="5400000">
            <a:off x="6381750" y="971550"/>
            <a:ext cx="1219200" cy="952500"/>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5791200" y="990600"/>
            <a:ext cx="1851597" cy="369332"/>
          </a:xfrm>
          <a:prstGeom prst="rect">
            <a:avLst/>
          </a:prstGeom>
        </p:spPr>
        <p:txBody>
          <a:bodyPr wrap="none">
            <a:spAutoFit/>
          </a:bodyPr>
          <a:lstStyle/>
          <a:p>
            <a:r>
              <a:rPr lang="en-US" b="1" i="1" dirty="0" err="1" smtClean="0"/>
              <a:t>Wave_Hand_Up</a:t>
            </a:r>
            <a:r>
              <a:rPr lang="en-US" b="1" i="1" dirty="0" smtClean="0"/>
              <a:t>  </a:t>
            </a:r>
          </a:p>
        </p:txBody>
      </p:sp>
      <p:cxnSp>
        <p:nvCxnSpPr>
          <p:cNvPr id="21" name="Straight Arrow Connector 20"/>
          <p:cNvCxnSpPr>
            <a:endCxn id="16" idx="0"/>
          </p:cNvCxnSpPr>
          <p:nvPr/>
        </p:nvCxnSpPr>
        <p:spPr>
          <a:xfrm rot="5400000">
            <a:off x="6241466" y="2940634"/>
            <a:ext cx="609600" cy="62332"/>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4495800" y="2743200"/>
            <a:ext cx="2086212" cy="369332"/>
          </a:xfrm>
          <a:prstGeom prst="rect">
            <a:avLst/>
          </a:prstGeom>
        </p:spPr>
        <p:txBody>
          <a:bodyPr wrap="none">
            <a:spAutoFit/>
          </a:bodyPr>
          <a:lstStyle/>
          <a:p>
            <a:r>
              <a:rPr lang="en-US" b="1" i="1" dirty="0" err="1" smtClean="0"/>
              <a:t>Wave_Hand_Down</a:t>
            </a:r>
            <a:r>
              <a:rPr lang="en-US" b="1" i="1" dirty="0" smtClean="0"/>
              <a:t> </a:t>
            </a:r>
            <a:endParaRPr lang="en-US" dirty="0"/>
          </a:p>
        </p:txBody>
      </p:sp>
      <p:sp>
        <p:nvSpPr>
          <p:cNvPr id="24" name="Oval 23"/>
          <p:cNvSpPr/>
          <p:nvPr/>
        </p:nvSpPr>
        <p:spPr>
          <a:xfrm>
            <a:off x="4724400" y="5257800"/>
            <a:ext cx="685800" cy="609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p:cNvCxnSpPr>
            <a:stCxn id="16" idx="5"/>
            <a:endCxn id="8" idx="1"/>
          </p:cNvCxnSpPr>
          <p:nvPr/>
        </p:nvCxnSpPr>
        <p:spPr>
          <a:xfrm rot="16200000" flipH="1">
            <a:off x="6667500" y="3886993"/>
            <a:ext cx="940548" cy="760414"/>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7010400" y="3810000"/>
            <a:ext cx="457200" cy="584775"/>
          </a:xfrm>
          <a:prstGeom prst="rect">
            <a:avLst/>
          </a:prstGeom>
          <a:noFill/>
        </p:spPr>
        <p:txBody>
          <a:bodyPr wrap="square" rtlCol="0">
            <a:spAutoFit/>
          </a:bodyPr>
          <a:lstStyle/>
          <a:p>
            <a:r>
              <a:rPr lang="en-US" sz="3200" b="1" dirty="0" smtClean="0">
                <a:effectLst>
                  <a:outerShdw blurRad="38100" dist="38100" dir="2700000" algn="tl">
                    <a:srgbClr val="000000">
                      <a:alpha val="43137"/>
                    </a:srgbClr>
                  </a:outerShdw>
                </a:effectLst>
                <a:sym typeface="Symbol"/>
              </a:rPr>
              <a:t></a:t>
            </a:r>
            <a:endParaRPr lang="en-US" sz="3200" b="1" dirty="0">
              <a:effectLst>
                <a:outerShdw blurRad="38100" dist="38100" dir="2700000" algn="tl">
                  <a:srgbClr val="000000">
                    <a:alpha val="43137"/>
                  </a:srgbClr>
                </a:outerShdw>
              </a:effectLst>
            </a:endParaRPr>
          </a:p>
        </p:txBody>
      </p:sp>
      <p:sp>
        <p:nvSpPr>
          <p:cNvPr id="29" name="Arc 28"/>
          <p:cNvSpPr/>
          <p:nvPr/>
        </p:nvSpPr>
        <p:spPr>
          <a:xfrm rot="252623" flipH="1">
            <a:off x="5093000" y="3402962"/>
            <a:ext cx="1508698" cy="3869181"/>
          </a:xfrm>
          <a:prstGeom prst="arc">
            <a:avLst>
              <a:gd name="adj1" fmla="val 15852614"/>
              <a:gd name="adj2" fmla="val 0"/>
            </a:avLst>
          </a:prstGeom>
          <a:ln w="38100">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Rectangle 29"/>
          <p:cNvSpPr/>
          <p:nvPr/>
        </p:nvSpPr>
        <p:spPr>
          <a:xfrm>
            <a:off x="5562600" y="5410200"/>
            <a:ext cx="1851597" cy="369332"/>
          </a:xfrm>
          <a:prstGeom prst="rect">
            <a:avLst/>
          </a:prstGeom>
        </p:spPr>
        <p:txBody>
          <a:bodyPr wrap="none">
            <a:spAutoFit/>
          </a:bodyPr>
          <a:lstStyle/>
          <a:p>
            <a:r>
              <a:rPr lang="en-US" b="1" i="1" dirty="0" err="1" smtClean="0"/>
              <a:t>Wave_Hand_Up</a:t>
            </a:r>
            <a:r>
              <a:rPr lang="en-US" b="1" i="1" dirty="0" smtClean="0"/>
              <a:t>  </a:t>
            </a:r>
          </a:p>
        </p:txBody>
      </p:sp>
      <p:sp>
        <p:nvSpPr>
          <p:cNvPr id="31" name="Arc 30"/>
          <p:cNvSpPr/>
          <p:nvPr/>
        </p:nvSpPr>
        <p:spPr>
          <a:xfrm flipH="1">
            <a:off x="6093649" y="7410004"/>
            <a:ext cx="518755" cy="45719"/>
          </a:xfrm>
          <a:prstGeom prst="arc">
            <a:avLst>
              <a:gd name="adj1" fmla="val 15852614"/>
              <a:gd name="adj2" fmla="val 0"/>
            </a:avLst>
          </a:prstGeom>
          <a:ln w="38100">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Rectangle 31"/>
          <p:cNvSpPr/>
          <p:nvPr/>
        </p:nvSpPr>
        <p:spPr>
          <a:xfrm>
            <a:off x="4267200" y="4191000"/>
            <a:ext cx="2086212" cy="369332"/>
          </a:xfrm>
          <a:prstGeom prst="rect">
            <a:avLst/>
          </a:prstGeom>
        </p:spPr>
        <p:txBody>
          <a:bodyPr wrap="none">
            <a:spAutoFit/>
          </a:bodyPr>
          <a:lstStyle/>
          <a:p>
            <a:r>
              <a:rPr lang="en-US" b="1" i="1" dirty="0" err="1" smtClean="0"/>
              <a:t>Wave_Hand_Down</a:t>
            </a:r>
            <a:r>
              <a:rPr lang="en-US" b="1" i="1" dirty="0" smtClean="0"/>
              <a:t> </a:t>
            </a:r>
            <a:endParaRPr lang="en-US" dirty="0"/>
          </a:p>
        </p:txBody>
      </p:sp>
      <p:sp>
        <p:nvSpPr>
          <p:cNvPr id="34" name="Freeform 33"/>
          <p:cNvSpPr/>
          <p:nvPr/>
        </p:nvSpPr>
        <p:spPr>
          <a:xfrm>
            <a:off x="5407572" y="3846786"/>
            <a:ext cx="1237593" cy="1608083"/>
          </a:xfrm>
          <a:custGeom>
            <a:avLst/>
            <a:gdLst>
              <a:gd name="connsiteX0" fmla="*/ 1182414 w 1237593"/>
              <a:gd name="connsiteY0" fmla="*/ 0 h 1608083"/>
              <a:gd name="connsiteX1" fmla="*/ 1213945 w 1237593"/>
              <a:gd name="connsiteY1" fmla="*/ 599090 h 1608083"/>
              <a:gd name="connsiteX2" fmla="*/ 1040525 w 1237593"/>
              <a:gd name="connsiteY2" fmla="*/ 930166 h 1608083"/>
              <a:gd name="connsiteX3" fmla="*/ 867104 w 1237593"/>
              <a:gd name="connsiteY3" fmla="*/ 1229711 h 1608083"/>
              <a:gd name="connsiteX4" fmla="*/ 583325 w 1237593"/>
              <a:gd name="connsiteY4" fmla="*/ 1466193 h 1608083"/>
              <a:gd name="connsiteX5" fmla="*/ 0 w 1237593"/>
              <a:gd name="connsiteY5" fmla="*/ 1608083 h 1608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37593" h="1608083">
                <a:moveTo>
                  <a:pt x="1182414" y="0"/>
                </a:moveTo>
                <a:cubicBezTo>
                  <a:pt x="1210003" y="222031"/>
                  <a:pt x="1237593" y="444062"/>
                  <a:pt x="1213945" y="599090"/>
                </a:cubicBezTo>
                <a:cubicBezTo>
                  <a:pt x="1190297" y="754118"/>
                  <a:pt x="1098332" y="825063"/>
                  <a:pt x="1040525" y="930166"/>
                </a:cubicBezTo>
                <a:cubicBezTo>
                  <a:pt x="982718" y="1035269"/>
                  <a:pt x="943304" y="1140373"/>
                  <a:pt x="867104" y="1229711"/>
                </a:cubicBezTo>
                <a:cubicBezTo>
                  <a:pt x="790904" y="1319049"/>
                  <a:pt x="727842" y="1403131"/>
                  <a:pt x="583325" y="1466193"/>
                </a:cubicBezTo>
                <a:cubicBezTo>
                  <a:pt x="438808" y="1529255"/>
                  <a:pt x="219404" y="1568669"/>
                  <a:pt x="0" y="1608083"/>
                </a:cubicBezTo>
              </a:path>
            </a:pathLst>
          </a:cu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763000" cy="5105400"/>
          </a:xfrm>
        </p:spPr>
        <p:txBody>
          <a:bodyPr>
            <a:normAutofit fontScale="85000" lnSpcReduction="20000"/>
          </a:bodyPr>
          <a:lstStyle/>
          <a:p>
            <a:r>
              <a:rPr lang="en-US" dirty="0" smtClean="0"/>
              <a:t>They </a:t>
            </a:r>
            <a:r>
              <a:rPr lang="en-US" dirty="0"/>
              <a:t>are now expanded to </a:t>
            </a:r>
            <a:r>
              <a:rPr lang="en-US" u="sng" dirty="0"/>
              <a:t>event expressions</a:t>
            </a:r>
            <a:r>
              <a:rPr lang="en-US" dirty="0"/>
              <a:t> by recursively adding more deterministic and probabilistic operators on event </a:t>
            </a:r>
            <a:r>
              <a:rPr lang="en-US" dirty="0" smtClean="0"/>
              <a:t>expressions</a:t>
            </a:r>
          </a:p>
          <a:p>
            <a:endParaRPr lang="en-US" dirty="0" smtClean="0"/>
          </a:p>
          <a:p>
            <a:r>
              <a:rPr lang="en-US" dirty="0" smtClean="0"/>
              <a:t>For </a:t>
            </a:r>
            <a:r>
              <a:rPr lang="en-US" dirty="0"/>
              <a:t>instance, if we agree that the meaning of every operator in</a:t>
            </a:r>
            <a:r>
              <a:rPr lang="en-US" b="1" i="1" dirty="0"/>
              <a:t> Greeting_1 </a:t>
            </a:r>
            <a:r>
              <a:rPr lang="en-US" dirty="0"/>
              <a:t> is that it executes its first argument with probability ½ and its second argument with the same probability, each possible sequence from the infinite set of motions of </a:t>
            </a:r>
            <a:r>
              <a:rPr lang="en-US" b="1" i="1" dirty="0"/>
              <a:t>Greeting_1</a:t>
            </a:r>
            <a:r>
              <a:rPr lang="en-US" dirty="0"/>
              <a:t> will have certain probability of occurrence. </a:t>
            </a:r>
            <a:endParaRPr lang="en-US" dirty="0" smtClean="0"/>
          </a:p>
          <a:p>
            <a:endParaRPr lang="en-US" dirty="0" smtClean="0"/>
          </a:p>
          <a:p>
            <a:r>
              <a:rPr lang="en-US" dirty="0" smtClean="0"/>
              <a:t>One </a:t>
            </a:r>
            <a:r>
              <a:rPr lang="en-US" dirty="0"/>
              <a:t>can create event expressions using both deterministic and </a:t>
            </a:r>
            <a:r>
              <a:rPr lang="en-US" dirty="0" smtClean="0"/>
              <a:t>probabilistic, single-argument and two-argument  operators. </a:t>
            </a:r>
            <a:endParaRPr lang="en-US" dirty="0"/>
          </a:p>
        </p:txBody>
      </p:sp>
      <p:sp>
        <p:nvSpPr>
          <p:cNvPr id="4" name="TextBox 3"/>
          <p:cNvSpPr txBox="1"/>
          <p:nvPr/>
        </p:nvSpPr>
        <p:spPr>
          <a:xfrm>
            <a:off x="685800" y="228600"/>
            <a:ext cx="8001000" cy="769441"/>
          </a:xfrm>
          <a:prstGeom prst="rect">
            <a:avLst/>
          </a:prstGeom>
          <a:noFill/>
        </p:spPr>
        <p:txBody>
          <a:bodyPr wrap="square" rtlCol="0">
            <a:spAutoFit/>
          </a:bodyPr>
          <a:lstStyle/>
          <a:p>
            <a:pPr algn="ctr"/>
            <a:r>
              <a:rPr lang="en-US" sz="4400" b="1" dirty="0" smtClean="0">
                <a:solidFill>
                  <a:srgbClr val="00B0F0"/>
                </a:solidFill>
                <a:effectLst>
                  <a:outerShdw blurRad="38100" dist="38100" dir="2700000" algn="tl">
                    <a:srgbClr val="000000">
                      <a:alpha val="43137"/>
                    </a:srgbClr>
                  </a:outerShdw>
                </a:effectLst>
              </a:rPr>
              <a:t>Extending to Event Expressions</a:t>
            </a:r>
            <a:endParaRPr lang="en-US" sz="4400" b="1" dirty="0">
              <a:solidFill>
                <a:srgbClr val="00B0F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Event Expressions to specify languages of motions and behaviors</a:t>
            </a:r>
            <a:endParaRPr lang="en-US" dirty="0"/>
          </a:p>
        </p:txBody>
      </p:sp>
      <p:sp>
        <p:nvSpPr>
          <p:cNvPr id="3" name="Content Placeholder 2"/>
          <p:cNvSpPr>
            <a:spLocks noGrp="1"/>
          </p:cNvSpPr>
          <p:nvPr>
            <p:ph idx="1"/>
          </p:nvPr>
        </p:nvSpPr>
        <p:spPr>
          <a:xfrm>
            <a:off x="457200" y="1981200"/>
            <a:ext cx="8229600" cy="4144963"/>
          </a:xfrm>
        </p:spPr>
        <p:txBody>
          <a:bodyPr>
            <a:normAutofit fontScale="92500"/>
          </a:bodyPr>
          <a:lstStyle/>
          <a:p>
            <a:r>
              <a:rPr lang="en-US" dirty="0" smtClean="0"/>
              <a:t>The </a:t>
            </a:r>
            <a:r>
              <a:rPr lang="en-US" dirty="0"/>
              <a:t>base ideas of event expressions are these: </a:t>
            </a:r>
            <a:endParaRPr lang="en-US" dirty="0" smtClean="0"/>
          </a:p>
          <a:p>
            <a:pPr lvl="1"/>
            <a:r>
              <a:rPr lang="en-US" b="1" dirty="0" smtClean="0"/>
              <a:t>(</a:t>
            </a:r>
            <a:r>
              <a:rPr lang="en-US" b="1" dirty="0"/>
              <a:t>1)</a:t>
            </a:r>
            <a:r>
              <a:rPr lang="en-US" dirty="0"/>
              <a:t> Symbol  (represented by sequence of characters) is a basic event or a set of basic events synchronized and executed in parallel. </a:t>
            </a:r>
            <a:endParaRPr lang="en-US" dirty="0" smtClean="0"/>
          </a:p>
          <a:p>
            <a:pPr lvl="1"/>
            <a:r>
              <a:rPr lang="en-US" b="1" dirty="0" smtClean="0"/>
              <a:t>(</a:t>
            </a:r>
            <a:r>
              <a:rPr lang="en-US" b="1" dirty="0"/>
              <a:t>2)</a:t>
            </a:r>
            <a:r>
              <a:rPr lang="en-US" dirty="0"/>
              <a:t> Symbols can be </a:t>
            </a:r>
            <a:r>
              <a:rPr lang="en-US" dirty="0">
                <a:solidFill>
                  <a:srgbClr val="FF0000"/>
                </a:solidFill>
              </a:rPr>
              <a:t>connected in parallel </a:t>
            </a:r>
            <a:r>
              <a:rPr lang="en-US" dirty="0"/>
              <a:t>(for instance, </a:t>
            </a:r>
            <a:r>
              <a:rPr lang="en-US" i="1" dirty="0"/>
              <a:t>(a)</a:t>
            </a:r>
            <a:r>
              <a:rPr lang="en-US" dirty="0"/>
              <a:t> text spoken, </a:t>
            </a:r>
            <a:r>
              <a:rPr lang="en-US" i="1" dirty="0"/>
              <a:t>(b)</a:t>
            </a:r>
            <a:r>
              <a:rPr lang="en-US" dirty="0"/>
              <a:t> leg motion, and </a:t>
            </a:r>
            <a:r>
              <a:rPr lang="en-US" i="1" dirty="0"/>
              <a:t>(c)</a:t>
            </a:r>
            <a:r>
              <a:rPr lang="en-US" dirty="0"/>
              <a:t> hand motion can be created relatively independently and combined in parallel). Connecting symbols in parallel creates new symbols that can be used as </a:t>
            </a:r>
            <a:r>
              <a:rPr lang="en-US" dirty="0" smtClean="0"/>
              <a:t>macros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867400" y="3276600"/>
            <a:ext cx="2743200" cy="381000"/>
          </a:xfrm>
          <a:prstGeom prst="rect">
            <a:avLst/>
          </a:prstGeom>
          <a:solidFill>
            <a:schemeClr val="tx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t>Schroedinger</a:t>
            </a:r>
            <a:r>
              <a:rPr lang="en-US" sz="2000" dirty="0" smtClean="0"/>
              <a:t> Cat</a:t>
            </a:r>
            <a:endParaRPr lang="en-US" sz="2000" dirty="0"/>
          </a:p>
        </p:txBody>
      </p:sp>
      <p:sp>
        <p:nvSpPr>
          <p:cNvPr id="4" name="Rectangle 3"/>
          <p:cNvSpPr/>
          <p:nvPr/>
        </p:nvSpPr>
        <p:spPr>
          <a:xfrm>
            <a:off x="3276600" y="0"/>
            <a:ext cx="2743200" cy="457200"/>
          </a:xfrm>
          <a:prstGeom prst="rect">
            <a:avLst/>
          </a:prstGeom>
          <a:solidFill>
            <a:schemeClr val="tx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Dr. </a:t>
            </a:r>
            <a:r>
              <a:rPr lang="en-US" sz="2000" dirty="0" err="1" smtClean="0"/>
              <a:t>Niels</a:t>
            </a:r>
            <a:r>
              <a:rPr lang="en-US" sz="2000" dirty="0" smtClean="0"/>
              <a:t> Bohr</a:t>
            </a:r>
            <a:endParaRPr lang="en-US" sz="2000" dirty="0"/>
          </a:p>
        </p:txBody>
      </p:sp>
      <p:sp>
        <p:nvSpPr>
          <p:cNvPr id="12" name="TextBox 11"/>
          <p:cNvSpPr txBox="1"/>
          <p:nvPr/>
        </p:nvSpPr>
        <p:spPr>
          <a:xfrm>
            <a:off x="0" y="0"/>
            <a:ext cx="2057400" cy="923330"/>
          </a:xfrm>
          <a:prstGeom prst="rect">
            <a:avLst/>
          </a:prstGeom>
          <a:noFill/>
        </p:spPr>
        <p:txBody>
          <a:bodyPr wrap="square" rtlCol="0">
            <a:spAutoFit/>
          </a:bodyPr>
          <a:lstStyle/>
          <a:p>
            <a:r>
              <a:rPr lang="en-US" dirty="0" smtClean="0"/>
              <a:t>Physics Debate  Theatre of medium robots</a:t>
            </a:r>
          </a:p>
        </p:txBody>
      </p:sp>
      <p:sp>
        <p:nvSpPr>
          <p:cNvPr id="20" name="Rectangle 19"/>
          <p:cNvSpPr/>
          <p:nvPr/>
        </p:nvSpPr>
        <p:spPr>
          <a:xfrm>
            <a:off x="533400" y="3505200"/>
            <a:ext cx="2743200" cy="381000"/>
          </a:xfrm>
          <a:prstGeom prst="rect">
            <a:avLst/>
          </a:prstGeom>
          <a:solidFill>
            <a:schemeClr val="tx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Professor Albert Einstein</a:t>
            </a:r>
            <a:endParaRPr lang="en-US" dirty="0"/>
          </a:p>
        </p:txBody>
      </p:sp>
      <p:pic>
        <p:nvPicPr>
          <p:cNvPr id="25" name="Picture 4" descr="http://3.bp.blogspot.com/_Sp7r4vrY1Oo/R6dUmN6BYGI/AAAAAAAAAD8/mvXvrZpuCnY/s200/IMG_2134.JPG"/>
          <p:cNvPicPr>
            <a:picLocks noChangeAspect="1" noChangeArrowheads="1"/>
          </p:cNvPicPr>
          <p:nvPr/>
        </p:nvPicPr>
        <p:blipFill>
          <a:blip r:embed="rId2" cstate="print"/>
          <a:srcRect/>
          <a:stretch>
            <a:fillRect/>
          </a:stretch>
        </p:blipFill>
        <p:spPr bwMode="auto">
          <a:xfrm>
            <a:off x="5029200" y="3771900"/>
            <a:ext cx="4114800" cy="3086100"/>
          </a:xfrm>
          <a:prstGeom prst="rect">
            <a:avLst/>
          </a:prstGeom>
          <a:noFill/>
        </p:spPr>
      </p:pic>
      <p:pic>
        <p:nvPicPr>
          <p:cNvPr id="26" name="Picture 2" descr="http://3.bp.blogspot.com/_Sp7r4vrY1Oo/R6dtSN6BYNI/AAAAAAAAAE0/qx-B0CrcWs8/s200/IMG_2137a.jpg"/>
          <p:cNvPicPr>
            <a:picLocks noChangeAspect="1" noChangeArrowheads="1"/>
          </p:cNvPicPr>
          <p:nvPr/>
        </p:nvPicPr>
        <p:blipFill>
          <a:blip r:embed="rId3" cstate="print"/>
          <a:srcRect/>
          <a:stretch>
            <a:fillRect/>
          </a:stretch>
        </p:blipFill>
        <p:spPr bwMode="auto">
          <a:xfrm>
            <a:off x="0" y="3962400"/>
            <a:ext cx="3860800" cy="2895600"/>
          </a:xfrm>
          <a:prstGeom prst="rect">
            <a:avLst/>
          </a:prstGeom>
          <a:noFill/>
        </p:spPr>
      </p:pic>
      <p:pic>
        <p:nvPicPr>
          <p:cNvPr id="29" name="Picture 2" descr="http://2.bp.blogspot.com/_Sp7r4vrY1Oo/R9oBmZlkk-I/AAAAAAAAAIQ/zst0dUYuhEk/s200/bohr.final.web.jpg"/>
          <p:cNvPicPr>
            <a:picLocks noChangeAspect="1" noChangeArrowheads="1"/>
          </p:cNvPicPr>
          <p:nvPr/>
        </p:nvPicPr>
        <p:blipFill>
          <a:blip r:embed="rId4" cstate="print"/>
          <a:srcRect/>
          <a:stretch>
            <a:fillRect/>
          </a:stretch>
        </p:blipFill>
        <p:spPr bwMode="auto">
          <a:xfrm>
            <a:off x="4876800" y="609600"/>
            <a:ext cx="1905000" cy="2540000"/>
          </a:xfrm>
          <a:prstGeom prst="rect">
            <a:avLst/>
          </a:prstGeom>
          <a:noFill/>
        </p:spPr>
      </p:pic>
      <p:pic>
        <p:nvPicPr>
          <p:cNvPr id="36" name="Picture 4" descr="http://4.bp.blogspot.com/_Sp7r4vrY1Oo/R9n_kJlkk8I/AAAAAAAAAIA/d9eUn_xYbVo/s200/bohr.jpg"/>
          <p:cNvPicPr>
            <a:picLocks noChangeAspect="1" noChangeArrowheads="1"/>
          </p:cNvPicPr>
          <p:nvPr/>
        </p:nvPicPr>
        <p:blipFill>
          <a:blip r:embed="rId5" cstate="print"/>
          <a:srcRect/>
          <a:stretch>
            <a:fillRect/>
          </a:stretch>
        </p:blipFill>
        <p:spPr bwMode="auto">
          <a:xfrm>
            <a:off x="2458211" y="609600"/>
            <a:ext cx="2037588" cy="2500108"/>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For </a:t>
            </a:r>
            <a:r>
              <a:rPr lang="en-US" dirty="0"/>
              <a:t>instance, assuming that concatenation is a deterministic operator and union is a probabilistic operator with equal probabilities of both arguments, there is a probability of ½ that the robot will greet with motion </a:t>
            </a:r>
            <a:r>
              <a:rPr lang="en-US" b="1" i="1" dirty="0" err="1"/>
              <a:t>Wave_Hand_Up</a:t>
            </a:r>
            <a:r>
              <a:rPr lang="en-US" b="1" i="1" dirty="0"/>
              <a:t>  </a:t>
            </a:r>
            <a:r>
              <a:rPr lang="en-US" b="1" i="1" baseline="30000" dirty="0"/>
              <a:t>o</a:t>
            </a:r>
            <a:r>
              <a:rPr lang="en-US" b="1" i="1" dirty="0"/>
              <a:t>   </a:t>
            </a:r>
            <a:r>
              <a:rPr lang="en-US" b="1" i="1" dirty="0" err="1"/>
              <a:t>Say_Hello</a:t>
            </a:r>
            <a:r>
              <a:rPr lang="en-US" dirty="0"/>
              <a:t> .  </a:t>
            </a:r>
            <a:endParaRPr lang="en-US" dirty="0" smtClean="0"/>
          </a:p>
          <a:p>
            <a:endParaRPr lang="en-US" dirty="0"/>
          </a:p>
          <a:p>
            <a:r>
              <a:rPr lang="en-US" dirty="0" smtClean="0"/>
              <a:t>Assuming </a:t>
            </a:r>
            <a:r>
              <a:rPr lang="en-US" dirty="0"/>
              <a:t>that all operators are probabilistic operators with equal probabilities of both arguments, for event expression</a:t>
            </a:r>
            <a:r>
              <a:rPr lang="en-US" b="1" i="1" dirty="0"/>
              <a:t> </a:t>
            </a:r>
            <a:r>
              <a:rPr lang="en-US" b="1" i="1" dirty="0" err="1"/>
              <a:t>Wave_Hand_Up</a:t>
            </a:r>
            <a:r>
              <a:rPr lang="en-US" b="1" i="1" dirty="0"/>
              <a:t>  </a:t>
            </a:r>
            <a:r>
              <a:rPr lang="en-US" b="1" i="1" baseline="30000" dirty="0"/>
              <a:t>o</a:t>
            </a:r>
            <a:r>
              <a:rPr lang="en-US" b="1" i="1" dirty="0"/>
              <a:t>   </a:t>
            </a:r>
            <a:r>
              <a:rPr lang="en-US" b="1" i="1" dirty="0" err="1"/>
              <a:t>Say_Hello</a:t>
            </a:r>
            <a:r>
              <a:rPr lang="en-US" dirty="0"/>
              <a:t>   there is a probability of ½   that the robot will greet with one of the following four motions, each with the same probability: </a:t>
            </a:r>
            <a:endParaRPr lang="en-US" dirty="0" smtClean="0"/>
          </a:p>
          <a:p>
            <a:pPr lvl="1"/>
            <a:r>
              <a:rPr lang="en-US" b="1" dirty="0" smtClean="0"/>
              <a:t>(</a:t>
            </a:r>
            <a:r>
              <a:rPr lang="en-US" b="1" dirty="0"/>
              <a:t>1)</a:t>
            </a:r>
            <a:r>
              <a:rPr lang="en-US" dirty="0"/>
              <a:t>  </a:t>
            </a:r>
            <a:r>
              <a:rPr lang="en-US" b="1" i="1" dirty="0" err="1"/>
              <a:t>Wave_Hand_Up</a:t>
            </a:r>
            <a:r>
              <a:rPr lang="en-US" b="1" i="1" dirty="0"/>
              <a:t>  </a:t>
            </a:r>
            <a:r>
              <a:rPr lang="en-US" b="1" i="1" baseline="30000" dirty="0"/>
              <a:t>o</a:t>
            </a:r>
            <a:r>
              <a:rPr lang="en-US" b="1" i="1" dirty="0"/>
              <a:t>   </a:t>
            </a:r>
            <a:r>
              <a:rPr lang="en-US" b="1" i="1" dirty="0" err="1"/>
              <a:t>Say_Hello</a:t>
            </a:r>
            <a:r>
              <a:rPr lang="en-US" dirty="0"/>
              <a:t> </a:t>
            </a:r>
            <a:r>
              <a:rPr lang="en-US" dirty="0" smtClean="0"/>
              <a:t>,</a:t>
            </a:r>
          </a:p>
          <a:p>
            <a:pPr lvl="1"/>
            <a:r>
              <a:rPr lang="en-US" b="1" dirty="0" smtClean="0"/>
              <a:t>(</a:t>
            </a:r>
            <a:r>
              <a:rPr lang="en-US" b="1" dirty="0"/>
              <a:t>2)</a:t>
            </a:r>
            <a:r>
              <a:rPr lang="en-US" b="1" i="1" dirty="0"/>
              <a:t> </a:t>
            </a:r>
            <a:r>
              <a:rPr lang="en-US" b="1" i="1" dirty="0" err="1"/>
              <a:t>Wave_Hand_Up</a:t>
            </a:r>
            <a:r>
              <a:rPr lang="en-US" b="1" i="1" dirty="0"/>
              <a:t> , </a:t>
            </a:r>
            <a:endParaRPr lang="en-US" b="1" i="1" dirty="0" smtClean="0"/>
          </a:p>
          <a:p>
            <a:pPr lvl="1"/>
            <a:r>
              <a:rPr lang="en-US" b="1" dirty="0" smtClean="0"/>
              <a:t>(</a:t>
            </a:r>
            <a:r>
              <a:rPr lang="en-US" b="1" dirty="0"/>
              <a:t>3)</a:t>
            </a:r>
            <a:r>
              <a:rPr lang="en-US" b="1" i="1" dirty="0"/>
              <a:t>  </a:t>
            </a:r>
            <a:r>
              <a:rPr lang="en-US" b="1" i="1" dirty="0" err="1"/>
              <a:t>Say_Hello</a:t>
            </a:r>
            <a:r>
              <a:rPr lang="en-US" b="1" i="1" dirty="0"/>
              <a:t> </a:t>
            </a:r>
            <a:r>
              <a:rPr lang="en-US" b="1" i="1" dirty="0" smtClean="0"/>
              <a:t>,</a:t>
            </a:r>
          </a:p>
          <a:p>
            <a:pPr lvl="1"/>
            <a:r>
              <a:rPr lang="en-US" b="1" i="1" dirty="0" smtClean="0"/>
              <a:t> </a:t>
            </a:r>
            <a:r>
              <a:rPr lang="en-US" b="1" dirty="0"/>
              <a:t>(4)</a:t>
            </a:r>
            <a:r>
              <a:rPr lang="en-US" b="1" i="1" dirty="0"/>
              <a:t> </a:t>
            </a:r>
            <a:r>
              <a:rPr lang="en-US" dirty="0"/>
              <a:t>Nothing will happen.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382000" cy="5181600"/>
          </a:xfrm>
        </p:spPr>
        <p:txBody>
          <a:bodyPr>
            <a:normAutofit fontScale="70000" lnSpcReduction="20000"/>
          </a:bodyPr>
          <a:lstStyle/>
          <a:p>
            <a:r>
              <a:rPr lang="en-US" dirty="0"/>
              <a:t>As we see, in this case for each of two arguments of concatenation there is the probability of ½ that it happens and probability of ½ that it does not happen. </a:t>
            </a:r>
            <a:endParaRPr lang="en-US" dirty="0" smtClean="0"/>
          </a:p>
          <a:p>
            <a:r>
              <a:rPr lang="en-US" dirty="0" smtClean="0"/>
              <a:t>Similarly</a:t>
            </a:r>
            <a:r>
              <a:rPr lang="en-US" dirty="0"/>
              <a:t>, the user of the editor can use many operators, deterministic or probabilistic to define event expressions. </a:t>
            </a:r>
            <a:endParaRPr lang="en-US" dirty="0" smtClean="0"/>
          </a:p>
          <a:p>
            <a:r>
              <a:rPr lang="en-US" dirty="0" smtClean="0"/>
              <a:t>Several </a:t>
            </a:r>
            <a:r>
              <a:rPr lang="en-US" dirty="0"/>
              <a:t>such operators are created for any standard operator of regular expression. </a:t>
            </a:r>
            <a:endParaRPr lang="en-US" dirty="0" smtClean="0"/>
          </a:p>
          <a:p>
            <a:r>
              <a:rPr lang="en-US" dirty="0" smtClean="0"/>
              <a:t>Next</a:t>
            </a:r>
            <a:r>
              <a:rPr lang="en-US" dirty="0"/>
              <a:t>, the user can define his/her own new operators. </a:t>
            </a:r>
            <a:endParaRPr lang="en-US" dirty="0" smtClean="0"/>
          </a:p>
          <a:p>
            <a:r>
              <a:rPr lang="en-US" dirty="0" smtClean="0"/>
              <a:t>These </a:t>
            </a:r>
            <a:r>
              <a:rPr lang="en-US" dirty="0"/>
              <a:t>operators can have </a:t>
            </a:r>
            <a:r>
              <a:rPr lang="en-US" u="sng" dirty="0"/>
              <a:t>temporal, multiple-valued and probabilistic/deterministic nature.</a:t>
            </a:r>
            <a:r>
              <a:rPr lang="en-US" dirty="0"/>
              <a:t> </a:t>
            </a:r>
            <a:endParaRPr lang="en-US" dirty="0" smtClean="0"/>
          </a:p>
          <a:p>
            <a:r>
              <a:rPr lang="en-US" dirty="0" smtClean="0"/>
              <a:t>Our </a:t>
            </a:r>
            <a:r>
              <a:rPr lang="en-US" dirty="0"/>
              <a:t>system of Event Expressions and corresponding state machines uses an expanded set of operators taken from multiple-valued logic; </a:t>
            </a:r>
            <a:r>
              <a:rPr lang="en-US" u="sng" dirty="0"/>
              <a:t>literals, MAX, MIN, truncated-sum, Modulo-addition</a:t>
            </a:r>
            <a:r>
              <a:rPr lang="en-US" dirty="0"/>
              <a:t> and others. </a:t>
            </a:r>
            <a:endParaRPr lang="en-US" dirty="0" smtClean="0"/>
          </a:p>
          <a:p>
            <a:r>
              <a:rPr lang="en-US" dirty="0" smtClean="0"/>
              <a:t>The </a:t>
            </a:r>
            <a:r>
              <a:rPr lang="en-US" dirty="0"/>
              <a:t>symbols are interpreted as having numerical values for them. </a:t>
            </a:r>
            <a:endParaRPr lang="en-US" dirty="0" smtClean="0"/>
          </a:p>
          <a:p>
            <a:r>
              <a:rPr lang="en-US" dirty="0" smtClean="0"/>
              <a:t>This </a:t>
            </a:r>
            <a:r>
              <a:rPr lang="en-US" dirty="0"/>
              <a:t>allows also for interpolation (</a:t>
            </a:r>
            <a:r>
              <a:rPr lang="en-US" dirty="0" err="1"/>
              <a:t>Hermite</a:t>
            </a:r>
            <a:r>
              <a:rPr lang="en-US" dirty="0"/>
              <a:t>, </a:t>
            </a:r>
            <a:r>
              <a:rPr lang="en-US" dirty="0" err="1"/>
              <a:t>Spline</a:t>
            </a:r>
            <a:r>
              <a:rPr lang="en-US" dirty="0"/>
              <a:t>, Radial Basis) and spectral operators based on Fast Fourier Transform (FFT). </a:t>
            </a:r>
          </a:p>
        </p:txBody>
      </p:sp>
      <p:sp>
        <p:nvSpPr>
          <p:cNvPr id="4" name="TextBox 3"/>
          <p:cNvSpPr txBox="1"/>
          <p:nvPr/>
        </p:nvSpPr>
        <p:spPr>
          <a:xfrm>
            <a:off x="685800" y="228600"/>
            <a:ext cx="8001000" cy="769441"/>
          </a:xfrm>
          <a:prstGeom prst="rect">
            <a:avLst/>
          </a:prstGeom>
          <a:noFill/>
        </p:spPr>
        <p:txBody>
          <a:bodyPr wrap="square" rtlCol="0">
            <a:spAutoFit/>
          </a:bodyPr>
          <a:lstStyle/>
          <a:p>
            <a:pPr algn="ctr"/>
            <a:r>
              <a:rPr lang="en-US" sz="4400" b="1" dirty="0" smtClean="0">
                <a:solidFill>
                  <a:srgbClr val="00B0F0"/>
                </a:solidFill>
                <a:effectLst>
                  <a:outerShdw blurRad="38100" dist="38100" dir="2700000" algn="tl">
                    <a:srgbClr val="000000">
                      <a:alpha val="43137"/>
                    </a:srgbClr>
                  </a:outerShdw>
                </a:effectLst>
              </a:rPr>
              <a:t>Extending to Event Expressions</a:t>
            </a:r>
            <a:endParaRPr lang="en-US" sz="4400" b="1" dirty="0">
              <a:solidFill>
                <a:srgbClr val="00B0F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 </a:t>
            </a:r>
            <a:r>
              <a:rPr lang="en-US" sz="5400" b="1" dirty="0" err="1" smtClean="0">
                <a:solidFill>
                  <a:srgbClr val="FF0000"/>
                </a:solidFill>
                <a:effectLst>
                  <a:outerShdw blurRad="38100" dist="38100" dir="2700000" algn="tl">
                    <a:srgbClr val="000000">
                      <a:alpha val="43137"/>
                    </a:srgbClr>
                  </a:outerShdw>
                </a:effectLst>
              </a:rPr>
              <a:t>Brzozowski’s</a:t>
            </a:r>
            <a:r>
              <a:rPr lang="en-US" sz="5400" b="1" dirty="0" smtClean="0">
                <a:solidFill>
                  <a:srgbClr val="FF0000"/>
                </a:solidFill>
                <a:effectLst>
                  <a:outerShdw blurRad="38100" dist="38100" dir="2700000" algn="tl">
                    <a:srgbClr val="000000">
                      <a:alpha val="43137"/>
                    </a:srgbClr>
                  </a:outerShdw>
                </a:effectLst>
              </a:rPr>
              <a:t> derivatives</a:t>
            </a:r>
            <a:endParaRPr lang="en-US"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143000"/>
            <a:ext cx="8610600" cy="5257800"/>
          </a:xfrm>
        </p:spPr>
        <p:txBody>
          <a:bodyPr>
            <a:normAutofit fontScale="85000" lnSpcReduction="10000"/>
          </a:bodyPr>
          <a:lstStyle/>
          <a:p>
            <a:r>
              <a:rPr lang="en-US" dirty="0" smtClean="0"/>
              <a:t>All </a:t>
            </a:r>
            <a:r>
              <a:rPr lang="en-US" dirty="0"/>
              <a:t>words of </a:t>
            </a:r>
            <a:r>
              <a:rPr lang="en-US" i="1" dirty="0"/>
              <a:t>E</a:t>
            </a:r>
            <a:r>
              <a:rPr lang="en-US" dirty="0"/>
              <a:t>, starting from letter </a:t>
            </a:r>
            <a:r>
              <a:rPr lang="en-US" dirty="0" err="1"/>
              <a:t>X</a:t>
            </a:r>
            <a:r>
              <a:rPr lang="en-US" baseline="-25000" dirty="0" err="1"/>
              <a:t>j</a:t>
            </a:r>
            <a:r>
              <a:rPr lang="en-US" dirty="0"/>
              <a:t> є X.  If the letter is removed from the front of each word from the set, a new language is created, referred to as left-side-derivative of language </a:t>
            </a:r>
            <a:r>
              <a:rPr lang="en-US" i="1" dirty="0"/>
              <a:t>E</a:t>
            </a:r>
            <a:r>
              <a:rPr lang="en-US" dirty="0"/>
              <a:t> by letter </a:t>
            </a:r>
            <a:r>
              <a:rPr lang="en-US" i="1" dirty="0" err="1"/>
              <a:t>X</a:t>
            </a:r>
            <a:r>
              <a:rPr lang="en-US" i="1" baseline="-25000" dirty="0" err="1"/>
              <a:t>j</a:t>
            </a:r>
            <a:r>
              <a:rPr lang="en-US" i="1" dirty="0"/>
              <a:t>.   </a:t>
            </a:r>
            <a:endParaRPr lang="en-US" i="1" dirty="0" smtClean="0"/>
          </a:p>
          <a:p>
            <a:endParaRPr lang="en-US" dirty="0" smtClean="0"/>
          </a:p>
          <a:p>
            <a:r>
              <a:rPr lang="en-US" dirty="0" smtClean="0"/>
              <a:t>This </a:t>
            </a:r>
            <a:r>
              <a:rPr lang="en-US" dirty="0"/>
              <a:t>new language is now denoted by E/</a:t>
            </a:r>
            <a:r>
              <a:rPr lang="en-US" dirty="0" err="1"/>
              <a:t>X</a:t>
            </a:r>
            <a:r>
              <a:rPr lang="en-US" baseline="-25000" dirty="0" err="1"/>
              <a:t>j</a:t>
            </a:r>
            <a:r>
              <a:rPr lang="en-US" dirty="0"/>
              <a:t>.  </a:t>
            </a:r>
            <a:endParaRPr lang="en-US" dirty="0" smtClean="0"/>
          </a:p>
          <a:p>
            <a:endParaRPr lang="en-US" dirty="0" smtClean="0"/>
          </a:p>
          <a:p>
            <a:r>
              <a:rPr lang="en-US" dirty="0" smtClean="0"/>
              <a:t>A </a:t>
            </a:r>
            <a:r>
              <a:rPr lang="en-US" b="1" dirty="0">
                <a:solidFill>
                  <a:srgbClr val="FF0000"/>
                </a:solidFill>
                <a:effectLst>
                  <a:outerShdw blurRad="38100" dist="38100" dir="2700000" algn="tl">
                    <a:srgbClr val="000000">
                      <a:alpha val="43137"/>
                    </a:srgbClr>
                  </a:outerShdw>
                </a:effectLst>
              </a:rPr>
              <a:t>derivative for word s </a:t>
            </a:r>
            <a:r>
              <a:rPr lang="en-US" dirty="0"/>
              <a:t>= X</a:t>
            </a:r>
            <a:r>
              <a:rPr lang="en-US" baseline="-25000" dirty="0"/>
              <a:t>i1</a:t>
            </a:r>
            <a:r>
              <a:rPr lang="en-US" dirty="0"/>
              <a:t>, X</a:t>
            </a:r>
            <a:r>
              <a:rPr lang="en-US" baseline="-25000" dirty="0"/>
              <a:t>i2</a:t>
            </a:r>
            <a:r>
              <a:rPr lang="en-US" dirty="0"/>
              <a:t>…</a:t>
            </a:r>
            <a:r>
              <a:rPr lang="en-US" dirty="0" err="1"/>
              <a:t>X</a:t>
            </a:r>
            <a:r>
              <a:rPr lang="en-US" baseline="-25000" dirty="0" err="1"/>
              <a:t>in</a:t>
            </a:r>
            <a:r>
              <a:rPr lang="en-US" baseline="-25000" dirty="0"/>
              <a:t> </a:t>
            </a:r>
            <a:r>
              <a:rPr lang="en-US" dirty="0"/>
              <a:t>is defined as follows: </a:t>
            </a:r>
            <a:endParaRPr lang="en-US" dirty="0" smtClean="0"/>
          </a:p>
          <a:p>
            <a:pPr lvl="1">
              <a:buNone/>
            </a:pPr>
            <a:r>
              <a:rPr lang="en-US" sz="3600" b="1" dirty="0" smtClean="0">
                <a:solidFill>
                  <a:srgbClr val="00B0F0"/>
                </a:solidFill>
                <a:effectLst>
                  <a:outerShdw blurRad="38100" dist="38100" dir="2700000" algn="tl">
                    <a:srgbClr val="000000">
                      <a:alpha val="43137"/>
                    </a:srgbClr>
                  </a:outerShdw>
                </a:effectLst>
              </a:rPr>
              <a:t> </a:t>
            </a:r>
            <a:r>
              <a:rPr lang="en-US" sz="3600" b="1" dirty="0">
                <a:solidFill>
                  <a:srgbClr val="00B0F0"/>
                </a:solidFill>
                <a:effectLst>
                  <a:outerShdw blurRad="38100" dist="38100" dir="2700000" algn="tl">
                    <a:srgbClr val="000000">
                      <a:alpha val="43137"/>
                    </a:srgbClr>
                  </a:outerShdw>
                </a:effectLst>
              </a:rPr>
              <a:t>E/</a:t>
            </a:r>
            <a:r>
              <a:rPr lang="en-US" sz="3600" b="1" dirty="0" err="1">
                <a:solidFill>
                  <a:srgbClr val="00B0F0"/>
                </a:solidFill>
                <a:effectLst>
                  <a:outerShdw blurRad="38100" dist="38100" dir="2700000" algn="tl">
                    <a:srgbClr val="000000">
                      <a:alpha val="43137"/>
                    </a:srgbClr>
                  </a:outerShdw>
                </a:effectLst>
              </a:rPr>
              <a:t>X</a:t>
            </a:r>
            <a:r>
              <a:rPr lang="en-US" sz="3600" b="1" baseline="-25000" dirty="0" err="1">
                <a:solidFill>
                  <a:srgbClr val="00B0F0"/>
                </a:solidFill>
                <a:effectLst>
                  <a:outerShdw blurRad="38100" dist="38100" dir="2700000" algn="tl">
                    <a:srgbClr val="000000">
                      <a:alpha val="43137"/>
                    </a:srgbClr>
                  </a:outerShdw>
                </a:effectLst>
              </a:rPr>
              <a:t>j</a:t>
            </a:r>
            <a:r>
              <a:rPr lang="en-US" sz="3600" b="1" baseline="-25000" dirty="0">
                <a:solidFill>
                  <a:srgbClr val="00B0F0"/>
                </a:solidFill>
                <a:effectLst>
                  <a:outerShdw blurRad="38100" dist="38100" dir="2700000" algn="tl">
                    <a:srgbClr val="000000">
                      <a:alpha val="43137"/>
                    </a:srgbClr>
                  </a:outerShdw>
                </a:effectLst>
              </a:rPr>
              <a:t> </a:t>
            </a:r>
            <a:r>
              <a:rPr lang="en-US" sz="3600" b="1" dirty="0">
                <a:solidFill>
                  <a:srgbClr val="00B0F0"/>
                </a:solidFill>
                <a:effectLst>
                  <a:outerShdw blurRad="38100" dist="38100" dir="2700000" algn="tl">
                    <a:srgbClr val="000000">
                      <a:alpha val="43137"/>
                    </a:srgbClr>
                  </a:outerShdw>
                </a:effectLst>
              </a:rPr>
              <a:t>= {s є X* : </a:t>
            </a:r>
            <a:r>
              <a:rPr lang="en-US" sz="3600" b="1" dirty="0" err="1">
                <a:solidFill>
                  <a:srgbClr val="00B0F0"/>
                </a:solidFill>
                <a:effectLst>
                  <a:outerShdw blurRad="38100" dist="38100" dir="2700000" algn="tl">
                    <a:srgbClr val="000000">
                      <a:alpha val="43137"/>
                    </a:srgbClr>
                  </a:outerShdw>
                </a:effectLst>
              </a:rPr>
              <a:t>X</a:t>
            </a:r>
            <a:r>
              <a:rPr lang="en-US" sz="3600" b="1" baseline="-25000" dirty="0" err="1">
                <a:solidFill>
                  <a:srgbClr val="00B0F0"/>
                </a:solidFill>
                <a:effectLst>
                  <a:outerShdw blurRad="38100" dist="38100" dir="2700000" algn="tl">
                    <a:srgbClr val="000000">
                      <a:alpha val="43137"/>
                    </a:srgbClr>
                  </a:outerShdw>
                </a:effectLst>
              </a:rPr>
              <a:t>j</a:t>
            </a:r>
            <a:r>
              <a:rPr lang="en-US" sz="3600" b="1" dirty="0" err="1">
                <a:solidFill>
                  <a:srgbClr val="00B0F0"/>
                </a:solidFill>
                <a:effectLst>
                  <a:outerShdw blurRad="38100" dist="38100" dir="2700000" algn="tl">
                    <a:srgbClr val="000000">
                      <a:alpha val="43137"/>
                    </a:srgbClr>
                  </a:outerShdw>
                </a:effectLst>
              </a:rPr>
              <a:t>s</a:t>
            </a:r>
            <a:r>
              <a:rPr lang="en-US" sz="3600" b="1" dirty="0">
                <a:solidFill>
                  <a:srgbClr val="00B0F0"/>
                </a:solidFill>
                <a:effectLst>
                  <a:outerShdw blurRad="38100" dist="38100" dir="2700000" algn="tl">
                    <a:srgbClr val="000000">
                      <a:alpha val="43137"/>
                    </a:srgbClr>
                  </a:outerShdw>
                </a:effectLst>
              </a:rPr>
              <a:t> є E}. </a:t>
            </a:r>
            <a:endParaRPr lang="en-US" sz="3600" b="1" dirty="0" smtClean="0">
              <a:solidFill>
                <a:srgbClr val="00B0F0"/>
              </a:solidFill>
              <a:effectLst>
                <a:outerShdw blurRad="38100" dist="38100" dir="2700000" algn="tl">
                  <a:srgbClr val="000000">
                    <a:alpha val="43137"/>
                  </a:srgbClr>
                </a:outerShdw>
              </a:effectLst>
            </a:endParaRPr>
          </a:p>
          <a:p>
            <a:endParaRPr lang="en-US" dirty="0" smtClean="0"/>
          </a:p>
          <a:p>
            <a:r>
              <a:rPr lang="en-US" dirty="0" smtClean="0"/>
              <a:t>As </a:t>
            </a:r>
            <a:r>
              <a:rPr lang="en-US" dirty="0"/>
              <a:t>inherent laws of </a:t>
            </a:r>
            <a:r>
              <a:rPr lang="en-US" dirty="0" err="1"/>
              <a:t>Brzozowski’s</a:t>
            </a:r>
            <a:r>
              <a:rPr lang="en-US" dirty="0"/>
              <a:t> derivative method, the following properties </a:t>
            </a:r>
            <a:r>
              <a:rPr lang="en-US" b="1" dirty="0"/>
              <a:t>P</a:t>
            </a:r>
            <a:r>
              <a:rPr lang="en-US" b="1" baseline="-25000" dirty="0"/>
              <a:t>i</a:t>
            </a:r>
            <a:r>
              <a:rPr lang="en-US" dirty="0"/>
              <a:t> always hold true</a:t>
            </a:r>
            <a:r>
              <a:rPr lang="en-US" dirty="0" smtClean="0"/>
              <a:t>. </a:t>
            </a:r>
          </a:p>
          <a:p>
            <a:endParaRPr lang="en-US" dirty="0" smtClean="0"/>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dirty="0" smtClean="0"/>
              <a:t>Recursive Rules for PMG design</a:t>
            </a:r>
            <a:endParaRPr lang="en-US" dirty="0"/>
          </a:p>
        </p:txBody>
      </p:sp>
      <p:sp>
        <p:nvSpPr>
          <p:cNvPr id="3" name="Content Placeholder 2"/>
          <p:cNvSpPr>
            <a:spLocks noGrp="1"/>
          </p:cNvSpPr>
          <p:nvPr>
            <p:ph idx="1"/>
          </p:nvPr>
        </p:nvSpPr>
        <p:spPr>
          <a:xfrm>
            <a:off x="304800" y="1219200"/>
            <a:ext cx="8839200" cy="5486400"/>
          </a:xfrm>
        </p:spPr>
        <p:txBody>
          <a:bodyPr>
            <a:normAutofit fontScale="62500" lnSpcReduction="20000"/>
          </a:bodyPr>
          <a:lstStyle/>
          <a:p>
            <a:r>
              <a:rPr lang="en-US" b="1" dirty="0" smtClean="0"/>
              <a:t>P1</a:t>
            </a:r>
            <a:r>
              <a:rPr lang="en-US" b="1" dirty="0"/>
              <a:t>.  </a:t>
            </a:r>
            <a:r>
              <a:rPr lang="en-US" dirty="0"/>
              <a:t>X</a:t>
            </a:r>
            <a:r>
              <a:rPr lang="en-US" baseline="-25000" dirty="0"/>
              <a:t>i</a:t>
            </a:r>
            <a:r>
              <a:rPr lang="en-US" dirty="0"/>
              <a:t>/</a:t>
            </a:r>
            <a:r>
              <a:rPr lang="en-US" dirty="0" err="1"/>
              <a:t>X</a:t>
            </a:r>
            <a:r>
              <a:rPr lang="en-US" baseline="-25000" dirty="0" err="1"/>
              <a:t>j</a:t>
            </a:r>
            <a:r>
              <a:rPr lang="en-US" dirty="0"/>
              <a:t> = e for i = j </a:t>
            </a:r>
          </a:p>
          <a:p>
            <a:r>
              <a:rPr lang="en-US" b="1" dirty="0"/>
              <a:t>                 </a:t>
            </a:r>
            <a:r>
              <a:rPr lang="en-US" dirty="0"/>
              <a:t>= ø for i ≠ j</a:t>
            </a:r>
          </a:p>
          <a:p>
            <a:r>
              <a:rPr lang="en-US" b="1" dirty="0"/>
              <a:t>P2.</a:t>
            </a:r>
            <a:r>
              <a:rPr lang="en-US" dirty="0"/>
              <a:t> (E</a:t>
            </a:r>
            <a:r>
              <a:rPr lang="en-US" baseline="-25000" dirty="0"/>
              <a:t>1</a:t>
            </a:r>
            <a:r>
              <a:rPr lang="en-US" dirty="0"/>
              <a:t> ∪ E</a:t>
            </a:r>
            <a:r>
              <a:rPr lang="en-US" baseline="-25000" dirty="0"/>
              <a:t>2</a:t>
            </a:r>
            <a:r>
              <a:rPr lang="en-US" dirty="0"/>
              <a:t>)/X</a:t>
            </a:r>
            <a:r>
              <a:rPr lang="en-US" baseline="-25000" dirty="0"/>
              <a:t>i</a:t>
            </a:r>
            <a:r>
              <a:rPr lang="en-US" dirty="0"/>
              <a:t> = E</a:t>
            </a:r>
            <a:r>
              <a:rPr lang="en-US" baseline="-25000" dirty="0"/>
              <a:t>1</a:t>
            </a:r>
            <a:r>
              <a:rPr lang="en-US" dirty="0"/>
              <a:t>/X</a:t>
            </a:r>
            <a:r>
              <a:rPr lang="en-US" baseline="-25000" dirty="0"/>
              <a:t>i</a:t>
            </a:r>
            <a:r>
              <a:rPr lang="en-US" dirty="0"/>
              <a:t> ∪ ∈ E</a:t>
            </a:r>
            <a:r>
              <a:rPr lang="en-US" baseline="-25000" dirty="0"/>
              <a:t>2</a:t>
            </a:r>
            <a:r>
              <a:rPr lang="en-US" dirty="0"/>
              <a:t>/X</a:t>
            </a:r>
            <a:r>
              <a:rPr lang="en-US" baseline="-25000" dirty="0"/>
              <a:t>i</a:t>
            </a:r>
            <a:r>
              <a:rPr lang="en-US" dirty="0"/>
              <a:t> </a:t>
            </a:r>
          </a:p>
          <a:p>
            <a:r>
              <a:rPr lang="en-US" b="1" dirty="0"/>
              <a:t>P3.  </a:t>
            </a:r>
            <a:r>
              <a:rPr lang="en-US" dirty="0"/>
              <a:t>∈(E) = e when e ∈ E</a:t>
            </a:r>
          </a:p>
          <a:p>
            <a:r>
              <a:rPr lang="en-US" dirty="0"/>
              <a:t>	                          = ø when e ∉ E</a:t>
            </a:r>
          </a:p>
          <a:p>
            <a:r>
              <a:rPr lang="en-US" b="1" dirty="0"/>
              <a:t>P4.</a:t>
            </a:r>
            <a:r>
              <a:rPr lang="en-US" dirty="0"/>
              <a:t> E</a:t>
            </a:r>
            <a:r>
              <a:rPr lang="en-US" baseline="-25000" dirty="0"/>
              <a:t>1</a:t>
            </a:r>
            <a:r>
              <a:rPr lang="en-US" dirty="0"/>
              <a:t>E</a:t>
            </a:r>
            <a:r>
              <a:rPr lang="en-US" baseline="-25000" dirty="0"/>
              <a:t>2</a:t>
            </a:r>
            <a:r>
              <a:rPr lang="en-US" dirty="0"/>
              <a:t>/X</a:t>
            </a:r>
            <a:r>
              <a:rPr lang="en-US" baseline="-25000" dirty="0"/>
              <a:t>i</a:t>
            </a:r>
            <a:r>
              <a:rPr lang="en-US" dirty="0"/>
              <a:t>=(E</a:t>
            </a:r>
            <a:r>
              <a:rPr lang="en-US" baseline="-25000" dirty="0"/>
              <a:t>1</a:t>
            </a:r>
            <a:r>
              <a:rPr lang="en-US" dirty="0"/>
              <a:t>/X</a:t>
            </a:r>
            <a:r>
              <a:rPr lang="en-US" baseline="-25000" dirty="0"/>
              <a:t>i</a:t>
            </a:r>
            <a:r>
              <a:rPr lang="en-US" dirty="0"/>
              <a:t>)E</a:t>
            </a:r>
            <a:r>
              <a:rPr lang="en-US" baseline="-25000" dirty="0"/>
              <a:t>2</a:t>
            </a:r>
            <a:r>
              <a:rPr lang="en-US" dirty="0"/>
              <a:t>∪∈ (E</a:t>
            </a:r>
            <a:r>
              <a:rPr lang="en-US" baseline="-25000" dirty="0"/>
              <a:t>1</a:t>
            </a:r>
            <a:r>
              <a:rPr lang="en-US" dirty="0"/>
              <a:t>)(E</a:t>
            </a:r>
            <a:r>
              <a:rPr lang="en-US" baseline="-25000" dirty="0"/>
              <a:t>2</a:t>
            </a:r>
            <a:r>
              <a:rPr lang="en-US" dirty="0"/>
              <a:t>/X</a:t>
            </a:r>
            <a:r>
              <a:rPr lang="en-US" baseline="-25000" dirty="0"/>
              <a:t>i</a:t>
            </a:r>
            <a:r>
              <a:rPr lang="en-US" dirty="0"/>
              <a:t>)</a:t>
            </a:r>
          </a:p>
          <a:p>
            <a:r>
              <a:rPr lang="en-US" b="1" dirty="0"/>
              <a:t>P5. </a:t>
            </a:r>
            <a:r>
              <a:rPr lang="en-US" dirty="0"/>
              <a:t>E/s=E</a:t>
            </a:r>
            <a:r>
              <a:rPr lang="en-US" baseline="-25000" dirty="0"/>
              <a:t>1</a:t>
            </a:r>
            <a:r>
              <a:rPr lang="en-US" dirty="0"/>
              <a:t>/X</a:t>
            </a:r>
            <a:r>
              <a:rPr lang="en-US" baseline="-25000" dirty="0"/>
              <a:t>i1</a:t>
            </a:r>
            <a:r>
              <a:rPr lang="en-US" dirty="0"/>
              <a:t>X</a:t>
            </a:r>
            <a:r>
              <a:rPr lang="en-US" baseline="-25000" dirty="0"/>
              <a:t>i2</a:t>
            </a:r>
            <a:r>
              <a:rPr lang="en-US" dirty="0"/>
              <a:t>…</a:t>
            </a:r>
            <a:r>
              <a:rPr lang="en-US" dirty="0" err="1"/>
              <a:t>X</a:t>
            </a:r>
            <a:r>
              <a:rPr lang="en-US" baseline="-25000" dirty="0" err="1"/>
              <a:t>in</a:t>
            </a:r>
            <a:r>
              <a:rPr lang="en-US" dirty="0"/>
              <a:t>=[[E/X</a:t>
            </a:r>
            <a:r>
              <a:rPr lang="en-US" baseline="-25000" dirty="0"/>
              <a:t>i1</a:t>
            </a:r>
            <a:r>
              <a:rPr lang="en-US" dirty="0"/>
              <a:t>]/X</a:t>
            </a:r>
            <a:r>
              <a:rPr lang="en-US" baseline="-25000" dirty="0"/>
              <a:t>i2</a:t>
            </a:r>
            <a:r>
              <a:rPr lang="en-US" dirty="0"/>
              <a:t>]…]/</a:t>
            </a:r>
            <a:r>
              <a:rPr lang="en-US" dirty="0" err="1"/>
              <a:t>Xi</a:t>
            </a:r>
            <a:r>
              <a:rPr lang="en-US" baseline="-25000" dirty="0" err="1"/>
              <a:t>n</a:t>
            </a:r>
            <a:r>
              <a:rPr lang="en-US" baseline="-25000" dirty="0"/>
              <a:t> </a:t>
            </a:r>
            <a:endParaRPr lang="en-US" dirty="0"/>
          </a:p>
          <a:p>
            <a:r>
              <a:rPr lang="en-US" b="1" dirty="0"/>
              <a:t>P6.</a:t>
            </a:r>
            <a:r>
              <a:rPr lang="en-US" dirty="0"/>
              <a:t> E</a:t>
            </a:r>
            <a:r>
              <a:rPr lang="en-US" baseline="30000" dirty="0"/>
              <a:t>*</a:t>
            </a:r>
            <a:r>
              <a:rPr lang="en-US" dirty="0"/>
              <a:t>/Xi  = (E/X</a:t>
            </a:r>
            <a:r>
              <a:rPr lang="en-US" baseline="-25000" dirty="0"/>
              <a:t>i</a:t>
            </a:r>
            <a:r>
              <a:rPr lang="en-US" dirty="0"/>
              <a:t>)E</a:t>
            </a:r>
            <a:r>
              <a:rPr lang="en-US" baseline="30000" dirty="0"/>
              <a:t>*</a:t>
            </a:r>
            <a:endParaRPr lang="en-US" dirty="0"/>
          </a:p>
          <a:p>
            <a:r>
              <a:rPr lang="en-US" b="1" dirty="0"/>
              <a:t>P7. </a:t>
            </a:r>
            <a:r>
              <a:rPr lang="en-US" dirty="0"/>
              <a:t>E/e  = E</a:t>
            </a:r>
          </a:p>
          <a:p>
            <a:r>
              <a:rPr lang="en-US" b="1" dirty="0"/>
              <a:t>P8. </a:t>
            </a:r>
            <a:r>
              <a:rPr lang="en-US" dirty="0"/>
              <a:t>(E</a:t>
            </a:r>
            <a:r>
              <a:rPr lang="en-US" baseline="-25000" dirty="0"/>
              <a:t>1</a:t>
            </a:r>
            <a:r>
              <a:rPr lang="en-US" dirty="0"/>
              <a:t> ∩ E</a:t>
            </a:r>
            <a:r>
              <a:rPr lang="en-US" baseline="-25000" dirty="0"/>
              <a:t>2</a:t>
            </a:r>
            <a:r>
              <a:rPr lang="en-US" dirty="0"/>
              <a:t>)/X</a:t>
            </a:r>
            <a:r>
              <a:rPr lang="en-US" baseline="-25000" dirty="0"/>
              <a:t>i  </a:t>
            </a:r>
            <a:r>
              <a:rPr lang="en-US" dirty="0"/>
              <a:t>=  (E</a:t>
            </a:r>
            <a:r>
              <a:rPr lang="en-US" baseline="-25000" dirty="0"/>
              <a:t>1</a:t>
            </a:r>
            <a:r>
              <a:rPr lang="en-US" dirty="0"/>
              <a:t>/X</a:t>
            </a:r>
            <a:r>
              <a:rPr lang="en-US" baseline="-25000" dirty="0"/>
              <a:t>i</a:t>
            </a:r>
            <a:r>
              <a:rPr lang="en-US" dirty="0"/>
              <a:t>) ∩ (E</a:t>
            </a:r>
            <a:r>
              <a:rPr lang="en-US" baseline="-25000" dirty="0"/>
              <a:t>2</a:t>
            </a:r>
            <a:r>
              <a:rPr lang="en-US" dirty="0"/>
              <a:t>/X</a:t>
            </a:r>
            <a:r>
              <a:rPr lang="en-US" baseline="-25000" dirty="0"/>
              <a:t>i</a:t>
            </a:r>
            <a:r>
              <a:rPr lang="en-US" dirty="0"/>
              <a:t>)</a:t>
            </a:r>
          </a:p>
          <a:p>
            <a:r>
              <a:rPr lang="en-US" b="1" dirty="0"/>
              <a:t>P9.  </a:t>
            </a:r>
            <a:r>
              <a:rPr lang="en-US" dirty="0"/>
              <a:t>(-E)/X</a:t>
            </a:r>
            <a:r>
              <a:rPr lang="en-US" baseline="-25000" dirty="0"/>
              <a:t>i</a:t>
            </a:r>
            <a:r>
              <a:rPr lang="en-US" dirty="0"/>
              <a:t> = -(E/X</a:t>
            </a:r>
            <a:r>
              <a:rPr lang="en-US" baseline="-25000" dirty="0"/>
              <a:t>i</a:t>
            </a:r>
            <a:r>
              <a:rPr lang="en-US" dirty="0"/>
              <a:t>)</a:t>
            </a:r>
            <a:r>
              <a:rPr lang="en-US" b="1" dirty="0"/>
              <a:t> </a:t>
            </a:r>
            <a:endParaRPr lang="en-US" dirty="0"/>
          </a:p>
          <a:p>
            <a:r>
              <a:rPr lang="en-US" b="1" dirty="0">
                <a:solidFill>
                  <a:srgbClr val="FF0000"/>
                </a:solidFill>
                <a:effectLst>
                  <a:outerShdw blurRad="38100" dist="38100" dir="2700000" algn="tl">
                    <a:srgbClr val="000000">
                      <a:alpha val="43137"/>
                    </a:srgbClr>
                  </a:outerShdw>
                </a:effectLst>
              </a:rPr>
              <a:t>P10. </a:t>
            </a:r>
            <a:r>
              <a:rPr lang="en-US" dirty="0">
                <a:solidFill>
                  <a:srgbClr val="FF0000"/>
                </a:solidFill>
                <a:effectLst>
                  <a:outerShdw blurRad="38100" dist="38100" dir="2700000" algn="tl">
                    <a:srgbClr val="000000">
                      <a:alpha val="43137"/>
                    </a:srgbClr>
                  </a:outerShdw>
                </a:effectLst>
              </a:rPr>
              <a:t>(E</a:t>
            </a:r>
            <a:r>
              <a:rPr lang="en-US" baseline="-25000" dirty="0">
                <a:solidFill>
                  <a:srgbClr val="FF0000"/>
                </a:solidFill>
                <a:effectLst>
                  <a:outerShdw blurRad="38100" dist="38100" dir="2700000" algn="tl">
                    <a:srgbClr val="000000">
                      <a:alpha val="43137"/>
                    </a:srgbClr>
                  </a:outerShdw>
                </a:effectLst>
              </a:rPr>
              <a:t>1</a:t>
            </a:r>
            <a:r>
              <a:rPr lang="en-US" dirty="0">
                <a:solidFill>
                  <a:srgbClr val="FF0000"/>
                </a:solidFill>
                <a:effectLst>
                  <a:outerShdw blurRad="38100" dist="38100" dir="2700000" algn="tl">
                    <a:srgbClr val="000000">
                      <a:alpha val="43137"/>
                    </a:srgbClr>
                  </a:outerShdw>
                </a:effectLst>
              </a:rPr>
              <a:t> max E</a:t>
            </a:r>
            <a:r>
              <a:rPr lang="en-US" baseline="-25000" dirty="0">
                <a:solidFill>
                  <a:srgbClr val="FF0000"/>
                </a:solidFill>
                <a:effectLst>
                  <a:outerShdw blurRad="38100" dist="38100" dir="2700000" algn="tl">
                    <a:srgbClr val="000000">
                      <a:alpha val="43137"/>
                    </a:srgbClr>
                  </a:outerShdw>
                </a:effectLst>
              </a:rPr>
              <a:t>2</a:t>
            </a:r>
            <a:r>
              <a:rPr lang="en-US" dirty="0">
                <a:solidFill>
                  <a:srgbClr val="FF0000"/>
                </a:solidFill>
                <a:effectLst>
                  <a:outerShdw blurRad="38100" dist="38100" dir="2700000" algn="tl">
                    <a:srgbClr val="000000">
                      <a:alpha val="43137"/>
                    </a:srgbClr>
                  </a:outerShdw>
                </a:effectLst>
              </a:rPr>
              <a:t>)/X</a:t>
            </a:r>
            <a:r>
              <a:rPr lang="en-US" baseline="-25000" dirty="0">
                <a:solidFill>
                  <a:srgbClr val="FF0000"/>
                </a:solidFill>
                <a:effectLst>
                  <a:outerShdw blurRad="38100" dist="38100" dir="2700000" algn="tl">
                    <a:srgbClr val="000000">
                      <a:alpha val="43137"/>
                    </a:srgbClr>
                  </a:outerShdw>
                </a:effectLst>
              </a:rPr>
              <a:t>i  </a:t>
            </a:r>
            <a:r>
              <a:rPr lang="en-US" dirty="0">
                <a:solidFill>
                  <a:srgbClr val="FF0000"/>
                </a:solidFill>
                <a:effectLst>
                  <a:outerShdw blurRad="38100" dist="38100" dir="2700000" algn="tl">
                    <a:srgbClr val="000000">
                      <a:alpha val="43137"/>
                    </a:srgbClr>
                  </a:outerShdw>
                </a:effectLst>
              </a:rPr>
              <a:t>=  (E</a:t>
            </a:r>
            <a:r>
              <a:rPr lang="en-US" baseline="-25000" dirty="0">
                <a:solidFill>
                  <a:srgbClr val="FF0000"/>
                </a:solidFill>
                <a:effectLst>
                  <a:outerShdw blurRad="38100" dist="38100" dir="2700000" algn="tl">
                    <a:srgbClr val="000000">
                      <a:alpha val="43137"/>
                    </a:srgbClr>
                  </a:outerShdw>
                </a:effectLst>
              </a:rPr>
              <a:t>1</a:t>
            </a:r>
            <a:r>
              <a:rPr lang="en-US" dirty="0">
                <a:solidFill>
                  <a:srgbClr val="FF0000"/>
                </a:solidFill>
                <a:effectLst>
                  <a:outerShdw blurRad="38100" dist="38100" dir="2700000" algn="tl">
                    <a:srgbClr val="000000">
                      <a:alpha val="43137"/>
                    </a:srgbClr>
                  </a:outerShdw>
                </a:effectLst>
              </a:rPr>
              <a:t>/X</a:t>
            </a:r>
            <a:r>
              <a:rPr lang="en-US" baseline="-25000" dirty="0">
                <a:solidFill>
                  <a:srgbClr val="FF0000"/>
                </a:solidFill>
                <a:effectLst>
                  <a:outerShdw blurRad="38100" dist="38100" dir="2700000" algn="tl">
                    <a:srgbClr val="000000">
                      <a:alpha val="43137"/>
                    </a:srgbClr>
                  </a:outerShdw>
                </a:effectLst>
              </a:rPr>
              <a:t>i</a:t>
            </a:r>
            <a:r>
              <a:rPr lang="en-US" dirty="0">
                <a:solidFill>
                  <a:srgbClr val="FF0000"/>
                </a:solidFill>
                <a:effectLst>
                  <a:outerShdw blurRad="38100" dist="38100" dir="2700000" algn="tl">
                    <a:srgbClr val="000000">
                      <a:alpha val="43137"/>
                    </a:srgbClr>
                  </a:outerShdw>
                </a:effectLst>
              </a:rPr>
              <a:t>) max (E</a:t>
            </a:r>
            <a:r>
              <a:rPr lang="en-US" baseline="-25000" dirty="0">
                <a:solidFill>
                  <a:srgbClr val="FF0000"/>
                </a:solidFill>
                <a:effectLst>
                  <a:outerShdw blurRad="38100" dist="38100" dir="2700000" algn="tl">
                    <a:srgbClr val="000000">
                      <a:alpha val="43137"/>
                    </a:srgbClr>
                  </a:outerShdw>
                </a:effectLst>
              </a:rPr>
              <a:t>2</a:t>
            </a:r>
            <a:r>
              <a:rPr lang="en-US" dirty="0">
                <a:solidFill>
                  <a:srgbClr val="FF0000"/>
                </a:solidFill>
                <a:effectLst>
                  <a:outerShdw blurRad="38100" dist="38100" dir="2700000" algn="tl">
                    <a:srgbClr val="000000">
                      <a:alpha val="43137"/>
                    </a:srgbClr>
                  </a:outerShdw>
                </a:effectLst>
              </a:rPr>
              <a:t>/X</a:t>
            </a:r>
            <a:r>
              <a:rPr lang="en-US" baseline="-25000" dirty="0">
                <a:solidFill>
                  <a:srgbClr val="FF0000"/>
                </a:solidFill>
                <a:effectLst>
                  <a:outerShdw blurRad="38100" dist="38100" dir="2700000" algn="tl">
                    <a:srgbClr val="000000">
                      <a:alpha val="43137"/>
                    </a:srgbClr>
                  </a:outerShdw>
                </a:effectLst>
              </a:rPr>
              <a:t>i</a:t>
            </a:r>
            <a:r>
              <a:rPr lang="en-US" dirty="0">
                <a:solidFill>
                  <a:srgbClr val="FF0000"/>
                </a:solidFill>
                <a:effectLst>
                  <a:outerShdw blurRad="38100" dist="38100" dir="2700000" algn="tl">
                    <a:srgbClr val="000000">
                      <a:alpha val="43137"/>
                    </a:srgbClr>
                  </a:outerShdw>
                </a:effectLst>
              </a:rPr>
              <a:t>)</a:t>
            </a:r>
          </a:p>
          <a:p>
            <a:r>
              <a:rPr lang="en-US" dirty="0"/>
              <a:t>In our system there are many other rules similar to rule P10 for </a:t>
            </a:r>
            <a:r>
              <a:rPr lang="en-US" dirty="0">
                <a:solidFill>
                  <a:srgbClr val="FF0000"/>
                </a:solidFill>
              </a:rPr>
              <a:t>MIN, MAX </a:t>
            </a:r>
            <a:r>
              <a:rPr lang="en-US" dirty="0"/>
              <a:t>and other </a:t>
            </a:r>
            <a:r>
              <a:rPr lang="en-US" b="1" dirty="0">
                <a:solidFill>
                  <a:srgbClr val="00B0F0"/>
                </a:solidFill>
              </a:rPr>
              <a:t>MV operators</a:t>
            </a:r>
            <a:r>
              <a:rPr lang="en-US" dirty="0"/>
              <a:t>. </a:t>
            </a:r>
            <a:endParaRPr lang="en-US" dirty="0" smtClean="0"/>
          </a:p>
          <a:p>
            <a:r>
              <a:rPr lang="en-US" dirty="0" smtClean="0"/>
              <a:t>There </a:t>
            </a:r>
            <a:r>
              <a:rPr lang="en-US" dirty="0"/>
              <a:t>are many rules similar to P9 for literals and rules similar to P8, P2, P6 </a:t>
            </a:r>
            <a:r>
              <a:rPr lang="en-US" dirty="0" smtClean="0"/>
              <a:t>and P4 for probabilistic variants of operators ∩,∪,</a:t>
            </a:r>
            <a:r>
              <a:rPr lang="en-US" baseline="30000" dirty="0" smtClean="0"/>
              <a:t> </a:t>
            </a:r>
            <a:r>
              <a:rPr lang="en-US" dirty="0" smtClean="0"/>
              <a:t>and concatenation, respectively</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Autofit/>
          </a:bodyPr>
          <a:lstStyle/>
          <a:p>
            <a:r>
              <a:rPr lang="en-US" sz="4800" b="1" dirty="0" smtClean="0">
                <a:solidFill>
                  <a:schemeClr val="accent2">
                    <a:lumMod val="75000"/>
                  </a:schemeClr>
                </a:solidFill>
                <a:effectLst>
                  <a:outerShdw blurRad="38100" dist="38100" dir="2700000" algn="tl">
                    <a:srgbClr val="000000">
                      <a:alpha val="43137"/>
                    </a:srgbClr>
                  </a:outerShdw>
                </a:effectLst>
              </a:rPr>
              <a:t>Example of designing PMG from Event Expression</a:t>
            </a:r>
            <a:endParaRPr lang="en-US" sz="4800" b="1" dirty="0">
              <a:solidFill>
                <a:schemeClr val="accent2">
                  <a:lumMod val="7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 y="1447800"/>
            <a:ext cx="8229600" cy="4525963"/>
          </a:xfrm>
        </p:spPr>
        <p:txBody>
          <a:bodyPr>
            <a:normAutofit fontScale="92500" lnSpcReduction="20000"/>
          </a:bodyPr>
          <a:lstStyle/>
          <a:p>
            <a:r>
              <a:rPr lang="en-US" dirty="0"/>
              <a:t>L</a:t>
            </a:r>
            <a:r>
              <a:rPr lang="en-US" dirty="0" smtClean="0"/>
              <a:t>anguage </a:t>
            </a:r>
            <a:r>
              <a:rPr lang="en-US" dirty="0"/>
              <a:t>is given </a:t>
            </a:r>
            <a:r>
              <a:rPr lang="en-US" dirty="0" smtClean="0"/>
              <a:t>E</a:t>
            </a:r>
            <a:r>
              <a:rPr lang="en-US" baseline="-25000" dirty="0" smtClean="0"/>
              <a:t>1 </a:t>
            </a:r>
            <a:r>
              <a:rPr lang="en-US" dirty="0" smtClean="0"/>
              <a:t>= (</a:t>
            </a:r>
            <a:r>
              <a:rPr lang="en-US" dirty="0"/>
              <a:t>X</a:t>
            </a:r>
            <a:r>
              <a:rPr lang="en-US" baseline="-25000" dirty="0"/>
              <a:t>2</a:t>
            </a:r>
            <a:r>
              <a:rPr lang="en-US" dirty="0"/>
              <a:t>X</a:t>
            </a:r>
            <a:r>
              <a:rPr lang="en-US" baseline="-25000" dirty="0"/>
              <a:t>1</a:t>
            </a:r>
            <a:r>
              <a:rPr lang="en-US" baseline="30000" dirty="0"/>
              <a:t>*</a:t>
            </a:r>
            <a:r>
              <a:rPr lang="en-US" dirty="0"/>
              <a:t> ∪ X</a:t>
            </a:r>
            <a:r>
              <a:rPr lang="en-US" baseline="-25000" dirty="0"/>
              <a:t>1</a:t>
            </a:r>
            <a:r>
              <a:rPr lang="en-US" dirty="0"/>
              <a:t>X</a:t>
            </a:r>
            <a:r>
              <a:rPr lang="en-US" baseline="-25000" dirty="0"/>
              <a:t>2</a:t>
            </a:r>
            <a:r>
              <a:rPr lang="en-US" dirty="0"/>
              <a:t>).  </a:t>
            </a:r>
            <a:endParaRPr lang="en-US" dirty="0" smtClean="0"/>
          </a:p>
          <a:p>
            <a:r>
              <a:rPr lang="en-US" dirty="0" smtClean="0"/>
              <a:t>Applying </a:t>
            </a:r>
            <a:r>
              <a:rPr lang="en-US" dirty="0"/>
              <a:t>the left-side-derivative with respect to first character in string, X</a:t>
            </a:r>
            <a:r>
              <a:rPr lang="en-US" baseline="-25000" dirty="0"/>
              <a:t>1</a:t>
            </a:r>
            <a:endParaRPr lang="en-US" dirty="0" smtClean="0"/>
          </a:p>
          <a:p>
            <a:pPr lvl="1">
              <a:buNone/>
            </a:pPr>
            <a:r>
              <a:rPr lang="en-US" dirty="0"/>
              <a:t> E</a:t>
            </a:r>
            <a:r>
              <a:rPr lang="en-US" baseline="-25000" dirty="0"/>
              <a:t>1</a:t>
            </a:r>
            <a:r>
              <a:rPr lang="en-US" dirty="0"/>
              <a:t>/X</a:t>
            </a:r>
            <a:r>
              <a:rPr lang="en-US" baseline="-25000" dirty="0"/>
              <a:t>1</a:t>
            </a:r>
            <a:r>
              <a:rPr lang="en-US" dirty="0"/>
              <a:t> = (X</a:t>
            </a:r>
            <a:r>
              <a:rPr lang="en-US" baseline="-25000" dirty="0"/>
              <a:t>2</a:t>
            </a:r>
            <a:r>
              <a:rPr lang="en-US" dirty="0"/>
              <a:t>X</a:t>
            </a:r>
            <a:r>
              <a:rPr lang="en-US" baseline="-25000" dirty="0"/>
              <a:t>1</a:t>
            </a:r>
            <a:r>
              <a:rPr lang="en-US" baseline="30000" dirty="0"/>
              <a:t>*</a:t>
            </a:r>
            <a:r>
              <a:rPr lang="en-US" dirty="0"/>
              <a:t> ∪ X</a:t>
            </a:r>
            <a:r>
              <a:rPr lang="en-US" baseline="-25000" dirty="0"/>
              <a:t>1</a:t>
            </a:r>
            <a:r>
              <a:rPr lang="en-US" dirty="0"/>
              <a:t>X</a:t>
            </a:r>
            <a:r>
              <a:rPr lang="en-US" baseline="-25000" dirty="0"/>
              <a:t>2</a:t>
            </a:r>
            <a:r>
              <a:rPr lang="en-US" dirty="0"/>
              <a:t>)/X</a:t>
            </a:r>
            <a:r>
              <a:rPr lang="en-US" baseline="-25000" dirty="0"/>
              <a:t>1 </a:t>
            </a:r>
            <a:endParaRPr lang="en-US" baseline="-25000" dirty="0" smtClean="0"/>
          </a:p>
          <a:p>
            <a:pPr lvl="1">
              <a:buNone/>
            </a:pPr>
            <a:r>
              <a:rPr lang="en-US" dirty="0" smtClean="0"/>
              <a:t>= </a:t>
            </a:r>
            <a:r>
              <a:rPr lang="en-US" dirty="0"/>
              <a:t>(X</a:t>
            </a:r>
            <a:r>
              <a:rPr lang="en-US" baseline="-25000" dirty="0"/>
              <a:t>2</a:t>
            </a:r>
            <a:r>
              <a:rPr lang="en-US" dirty="0"/>
              <a:t>X</a:t>
            </a:r>
            <a:r>
              <a:rPr lang="en-US" baseline="-25000" dirty="0"/>
              <a:t>1</a:t>
            </a:r>
            <a:r>
              <a:rPr lang="en-US" baseline="30000" dirty="0"/>
              <a:t>*</a:t>
            </a:r>
            <a:r>
              <a:rPr lang="en-US" dirty="0"/>
              <a:t>)/X</a:t>
            </a:r>
            <a:r>
              <a:rPr lang="en-US" baseline="-25000" dirty="0"/>
              <a:t>1</a:t>
            </a:r>
            <a:r>
              <a:rPr lang="en-US" dirty="0"/>
              <a:t> ∪ (X</a:t>
            </a:r>
            <a:r>
              <a:rPr lang="en-US" baseline="-25000" dirty="0"/>
              <a:t>1</a:t>
            </a:r>
            <a:r>
              <a:rPr lang="en-US" dirty="0"/>
              <a:t>X</a:t>
            </a:r>
            <a:r>
              <a:rPr lang="en-US" baseline="-25000" dirty="0"/>
              <a:t>2</a:t>
            </a:r>
            <a:r>
              <a:rPr lang="en-US" dirty="0"/>
              <a:t>)/X</a:t>
            </a:r>
            <a:r>
              <a:rPr lang="en-US" baseline="-25000" dirty="0"/>
              <a:t>1</a:t>
            </a:r>
            <a:r>
              <a:rPr lang="en-US" dirty="0"/>
              <a:t> </a:t>
            </a:r>
            <a:endParaRPr lang="en-US" dirty="0" smtClean="0"/>
          </a:p>
          <a:p>
            <a:pPr lvl="1">
              <a:buNone/>
            </a:pPr>
            <a:r>
              <a:rPr lang="en-US" u="sng" dirty="0" smtClean="0"/>
              <a:t>by </a:t>
            </a:r>
            <a:r>
              <a:rPr lang="en-US" u="sng" dirty="0"/>
              <a:t>P2</a:t>
            </a:r>
            <a:r>
              <a:rPr lang="en-US" dirty="0"/>
              <a:t> </a:t>
            </a:r>
            <a:endParaRPr lang="en-US" dirty="0" smtClean="0"/>
          </a:p>
          <a:p>
            <a:pPr lvl="1">
              <a:buNone/>
            </a:pPr>
            <a:r>
              <a:rPr lang="en-US" dirty="0" smtClean="0"/>
              <a:t>= </a:t>
            </a:r>
            <a:r>
              <a:rPr lang="en-US" dirty="0"/>
              <a:t>(X</a:t>
            </a:r>
            <a:r>
              <a:rPr lang="en-US" baseline="-25000" dirty="0"/>
              <a:t>2</a:t>
            </a:r>
            <a:r>
              <a:rPr lang="en-US" dirty="0"/>
              <a:t>/X</a:t>
            </a:r>
            <a:r>
              <a:rPr lang="en-US" baseline="-25000" dirty="0"/>
              <a:t>1</a:t>
            </a:r>
            <a:r>
              <a:rPr lang="en-US" dirty="0"/>
              <a:t>)X</a:t>
            </a:r>
            <a:r>
              <a:rPr lang="en-US" baseline="-25000" dirty="0"/>
              <a:t>1</a:t>
            </a:r>
            <a:r>
              <a:rPr lang="en-US" baseline="30000" dirty="0"/>
              <a:t>*</a:t>
            </a:r>
            <a:r>
              <a:rPr lang="en-US" dirty="0"/>
              <a:t> ∪ ∈ (X</a:t>
            </a:r>
            <a:r>
              <a:rPr lang="en-US" baseline="-25000" dirty="0"/>
              <a:t>2</a:t>
            </a:r>
            <a:r>
              <a:rPr lang="en-US" dirty="0"/>
              <a:t>)X</a:t>
            </a:r>
            <a:r>
              <a:rPr lang="en-US" baseline="-25000" dirty="0"/>
              <a:t>1</a:t>
            </a:r>
            <a:r>
              <a:rPr lang="en-US" dirty="0"/>
              <a:t>* ∪ (X</a:t>
            </a:r>
            <a:r>
              <a:rPr lang="en-US" baseline="-25000" dirty="0"/>
              <a:t>1</a:t>
            </a:r>
            <a:r>
              <a:rPr lang="en-US" dirty="0"/>
              <a:t>/X</a:t>
            </a:r>
            <a:r>
              <a:rPr lang="en-US" baseline="-25000" dirty="0"/>
              <a:t>1</a:t>
            </a:r>
            <a:r>
              <a:rPr lang="en-US" dirty="0"/>
              <a:t>)/X</a:t>
            </a:r>
            <a:r>
              <a:rPr lang="en-US" baseline="-25000" dirty="0"/>
              <a:t>2</a:t>
            </a:r>
            <a:r>
              <a:rPr lang="en-US" dirty="0"/>
              <a:t> ∪ ∈ (X</a:t>
            </a:r>
            <a:r>
              <a:rPr lang="en-US" baseline="-25000" dirty="0"/>
              <a:t>1</a:t>
            </a:r>
            <a:r>
              <a:rPr lang="en-US" dirty="0"/>
              <a:t>)(X</a:t>
            </a:r>
            <a:r>
              <a:rPr lang="en-US" baseline="-25000" dirty="0"/>
              <a:t>2</a:t>
            </a:r>
            <a:r>
              <a:rPr lang="en-US" dirty="0"/>
              <a:t>/X</a:t>
            </a:r>
            <a:r>
              <a:rPr lang="en-US" baseline="-25000" dirty="0"/>
              <a:t>1</a:t>
            </a:r>
            <a:r>
              <a:rPr lang="en-US" dirty="0"/>
              <a:t>) </a:t>
            </a:r>
            <a:endParaRPr lang="en-US" dirty="0" smtClean="0"/>
          </a:p>
          <a:p>
            <a:pPr lvl="1">
              <a:buNone/>
            </a:pPr>
            <a:r>
              <a:rPr lang="en-US" u="sng" dirty="0" smtClean="0"/>
              <a:t>by </a:t>
            </a:r>
            <a:r>
              <a:rPr lang="en-US" u="sng" dirty="0"/>
              <a:t>P4</a:t>
            </a:r>
            <a:r>
              <a:rPr lang="en-US" dirty="0"/>
              <a:t> </a:t>
            </a:r>
            <a:endParaRPr lang="en-US" dirty="0" smtClean="0"/>
          </a:p>
          <a:p>
            <a:pPr lvl="1">
              <a:buNone/>
            </a:pPr>
            <a:r>
              <a:rPr lang="en-US" dirty="0" smtClean="0"/>
              <a:t>= </a:t>
            </a:r>
            <a:r>
              <a:rPr lang="en-US" dirty="0"/>
              <a:t>ø X</a:t>
            </a:r>
            <a:r>
              <a:rPr lang="en-US" baseline="-25000" dirty="0"/>
              <a:t>1</a:t>
            </a:r>
            <a:r>
              <a:rPr lang="en-US" dirty="0"/>
              <a:t> ∪ ø(X</a:t>
            </a:r>
            <a:r>
              <a:rPr lang="en-US" baseline="-25000" dirty="0"/>
              <a:t>1</a:t>
            </a:r>
            <a:r>
              <a:rPr lang="en-US" dirty="0"/>
              <a:t>/X</a:t>
            </a:r>
            <a:r>
              <a:rPr lang="en-US" baseline="-25000" dirty="0"/>
              <a:t>2</a:t>
            </a:r>
            <a:r>
              <a:rPr lang="en-US" dirty="0"/>
              <a:t>) ∪ eX</a:t>
            </a:r>
            <a:r>
              <a:rPr lang="en-US" baseline="-25000" dirty="0"/>
              <a:t>2</a:t>
            </a:r>
            <a:r>
              <a:rPr lang="en-US" dirty="0"/>
              <a:t> ∪ ø </a:t>
            </a:r>
            <a:r>
              <a:rPr lang="en-US" dirty="0" err="1"/>
              <a:t>ø</a:t>
            </a:r>
            <a:r>
              <a:rPr lang="en-US" dirty="0"/>
              <a:t> </a:t>
            </a:r>
            <a:endParaRPr lang="en-US" dirty="0" smtClean="0"/>
          </a:p>
          <a:p>
            <a:pPr lvl="1">
              <a:buNone/>
            </a:pPr>
            <a:r>
              <a:rPr lang="en-US" u="sng" dirty="0" smtClean="0"/>
              <a:t>by </a:t>
            </a:r>
            <a:r>
              <a:rPr lang="en-US" u="sng" dirty="0"/>
              <a:t>P1</a:t>
            </a:r>
            <a:r>
              <a:rPr lang="en-US" dirty="0"/>
              <a:t> </a:t>
            </a:r>
            <a:endParaRPr lang="en-US" dirty="0" smtClean="0"/>
          </a:p>
          <a:p>
            <a:pPr lvl="1">
              <a:buNone/>
            </a:pPr>
            <a:r>
              <a:rPr lang="en-US" dirty="0" smtClean="0"/>
              <a:t> </a:t>
            </a:r>
            <a:r>
              <a:rPr lang="en-US" dirty="0"/>
              <a:t>= X</a:t>
            </a:r>
            <a:r>
              <a:rPr lang="en-US" baseline="-25000" dirty="0"/>
              <a:t>2</a:t>
            </a:r>
            <a:r>
              <a:rPr lang="en-US" dirty="0"/>
              <a:t> </a:t>
            </a:r>
          </a:p>
        </p:txBody>
      </p:sp>
      <p:cxnSp>
        <p:nvCxnSpPr>
          <p:cNvPr id="5" name="Straight Arrow Connector 4"/>
          <p:cNvCxnSpPr/>
          <p:nvPr/>
        </p:nvCxnSpPr>
        <p:spPr>
          <a:xfrm>
            <a:off x="457200" y="3808412"/>
            <a:ext cx="1295400"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457200" y="4645024"/>
            <a:ext cx="1295400"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57200" y="5408612"/>
            <a:ext cx="1295400"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8" name="Picture 2" descr="fsm"/>
          <p:cNvPicPr>
            <a:picLocks noChangeAspect="1" noChangeArrowheads="1"/>
          </p:cNvPicPr>
          <p:nvPr/>
        </p:nvPicPr>
        <p:blipFill>
          <a:blip r:embed="rId2" cstate="print"/>
          <a:srcRect/>
          <a:stretch>
            <a:fillRect/>
          </a:stretch>
        </p:blipFill>
        <p:spPr bwMode="auto">
          <a:xfrm>
            <a:off x="5126400" y="4539818"/>
            <a:ext cx="3636600" cy="2241982"/>
          </a:xfrm>
          <a:prstGeom prst="rect">
            <a:avLst/>
          </a:prstGeom>
          <a:noFill/>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2" descr="fsm"/>
          <p:cNvPicPr>
            <a:picLocks noChangeAspect="1" noChangeArrowheads="1"/>
          </p:cNvPicPr>
          <p:nvPr/>
        </p:nvPicPr>
        <p:blipFill>
          <a:blip r:embed="rId2" cstate="print"/>
          <a:srcRect/>
          <a:stretch>
            <a:fillRect/>
          </a:stretch>
        </p:blipFill>
        <p:spPr bwMode="auto">
          <a:xfrm>
            <a:off x="1381800" y="304800"/>
            <a:ext cx="6674400" cy="4114800"/>
          </a:xfrm>
          <a:prstGeom prst="rect">
            <a:avLst/>
          </a:prstGeom>
          <a:noFill/>
        </p:spPr>
      </p:pic>
      <p:sp>
        <p:nvSpPr>
          <p:cNvPr id="2050" name="Text Box 2"/>
          <p:cNvSpPr txBox="1">
            <a:spLocks noChangeArrowheads="1"/>
          </p:cNvSpPr>
          <p:nvPr/>
        </p:nvSpPr>
        <p:spPr bwMode="auto">
          <a:xfrm>
            <a:off x="228600" y="4495800"/>
            <a:ext cx="8229600" cy="2133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Fig. 2. Graph for regular language </a:t>
            </a:r>
          </a:p>
          <a:p>
            <a:pPr marL="0" marR="0" lvl="0" indent="0" algn="l" defTabSz="914400" rtl="0" eaLnBrk="1" fontAlgn="base" latinLnBrk="0" hangingPunct="1">
              <a:lnSpc>
                <a:spcPct val="100000"/>
              </a:lnSpc>
              <a:spcBef>
                <a:spcPct val="0"/>
              </a:spcBef>
              <a:spcAft>
                <a:spcPct val="0"/>
              </a:spcAft>
              <a:buClrTx/>
              <a:buSzTx/>
              <a:buFontTx/>
              <a:buNone/>
              <a:tabLst/>
            </a:pPr>
            <a:r>
              <a:rPr lang="en-US" altLang="ja-JP" sz="3200" i="1" dirty="0">
                <a:latin typeface="Times New Roman" pitchFamily="18" charset="0"/>
                <a:ea typeface="Calibri" pitchFamily="34" charset="0"/>
                <a:cs typeface="Times New Roman" pitchFamily="18" charset="0"/>
              </a:rPr>
              <a:t> </a:t>
            </a:r>
            <a:r>
              <a:rPr lang="en-US" altLang="ja-JP" sz="3200" i="1" dirty="0" smtClean="0">
                <a:latin typeface="Times New Roman" pitchFamily="18" charset="0"/>
                <a:ea typeface="Calibri" pitchFamily="34" charset="0"/>
                <a:cs typeface="Times New Roman" pitchFamily="18" charset="0"/>
              </a:rPr>
              <a:t>        </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(X</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X</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altLang="ja-JP" sz="3200" b="0" i="1" u="none" strike="noStrike" cap="none" normalizeH="0" baseline="0" dirty="0" smtClean="0">
                <a:ln>
                  <a:noFill/>
                </a:ln>
                <a:solidFill>
                  <a:schemeClr val="tx1"/>
                </a:solidFill>
                <a:effectLst/>
                <a:latin typeface="Cambria Math" pitchFamily="18" charset="0"/>
                <a:ea typeface="Calibri" pitchFamily="34" charset="0"/>
                <a:cs typeface="Times New Roman" pitchFamily="18" charset="0"/>
              </a:rPr>
              <a:t>∪</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X</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X</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It can be interpreted as PMG, EEAM or BM depending on meaning of symbols X</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i</a:t>
            </a:r>
            <a:endParaRPr kumimoji="0" lang="en-US" altLang="ja-JP" sz="4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Rectangle 5"/>
          <p:cNvSpPr>
            <a:spLocks noChangeArrowheads="1"/>
          </p:cNvSpPr>
          <p:nvPr/>
        </p:nvSpPr>
        <p:spPr bwMode="auto">
          <a:xfrm>
            <a:off x="53975"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2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altLang="ja-JP"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Autofit/>
          </a:bodyPr>
          <a:lstStyle/>
          <a:p>
            <a:r>
              <a:rPr lang="en-US" sz="5400" b="1" dirty="0" smtClean="0">
                <a:solidFill>
                  <a:srgbClr val="FF0000"/>
                </a:solidFill>
                <a:effectLst>
                  <a:outerShdw blurRad="38100" dist="38100" dir="2700000" algn="tl">
                    <a:srgbClr val="000000">
                      <a:alpha val="43137"/>
                    </a:srgbClr>
                  </a:outerShdw>
                </a:effectLst>
              </a:rPr>
              <a:t>Acceptor, generator and transformer</a:t>
            </a:r>
            <a:endParaRPr lang="en-US" sz="5400"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752600"/>
            <a:ext cx="8382000" cy="4876800"/>
          </a:xfrm>
        </p:spPr>
        <p:txBody>
          <a:bodyPr>
            <a:normAutofit fontScale="92500" lnSpcReduction="20000"/>
          </a:bodyPr>
          <a:lstStyle/>
          <a:p>
            <a:r>
              <a:rPr lang="en-US" dirty="0" smtClean="0"/>
              <a:t>Observe </a:t>
            </a:r>
            <a:r>
              <a:rPr lang="en-US" dirty="0"/>
              <a:t>that this graph can be interpreted as an acceptor, when symbols Xi are inputs. </a:t>
            </a:r>
            <a:endParaRPr lang="en-US" dirty="0" smtClean="0"/>
          </a:p>
          <a:p>
            <a:endParaRPr lang="en-US" dirty="0" smtClean="0"/>
          </a:p>
          <a:p>
            <a:r>
              <a:rPr lang="en-US" dirty="0" smtClean="0"/>
              <a:t>It </a:t>
            </a:r>
            <a:r>
              <a:rPr lang="en-US" dirty="0"/>
              <a:t>can be interpreted as a generator when symbols Xi are outputs.      </a:t>
            </a:r>
            <a:endParaRPr lang="en-US" dirty="0" smtClean="0"/>
          </a:p>
          <a:p>
            <a:endParaRPr lang="en-US" dirty="0" smtClean="0"/>
          </a:p>
          <a:p>
            <a:r>
              <a:rPr lang="en-US" dirty="0" smtClean="0"/>
              <a:t>The </a:t>
            </a:r>
            <a:r>
              <a:rPr lang="en-US" dirty="0"/>
              <a:t>graph can be thus used to recognize if some motion belongs to some language and can generate a motion belonging to the language. </a:t>
            </a:r>
            <a:endParaRPr lang="en-US" dirty="0" smtClean="0"/>
          </a:p>
          <a:p>
            <a:endParaRPr lang="en-US" dirty="0" smtClean="0"/>
          </a:p>
          <a:p>
            <a:r>
              <a:rPr lang="en-US" dirty="0" smtClean="0"/>
              <a:t>This </a:t>
            </a:r>
            <a:r>
              <a:rPr lang="en-US" dirty="0"/>
              <a:t>graph is realized in software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685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Input text</a:t>
            </a:r>
            <a:endParaRPr lang="en-US" dirty="0"/>
          </a:p>
        </p:txBody>
      </p:sp>
      <p:sp>
        <p:nvSpPr>
          <p:cNvPr id="3" name="Rectangle 2"/>
          <p:cNvSpPr/>
          <p:nvPr/>
        </p:nvSpPr>
        <p:spPr>
          <a:xfrm>
            <a:off x="3657600" y="685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Output text</a:t>
            </a:r>
            <a:endParaRPr lang="en-US" dirty="0"/>
          </a:p>
        </p:txBody>
      </p:sp>
      <p:sp>
        <p:nvSpPr>
          <p:cNvPr id="4" name="Rectangle 3"/>
          <p:cNvSpPr/>
          <p:nvPr/>
        </p:nvSpPr>
        <p:spPr>
          <a:xfrm>
            <a:off x="2057400" y="1828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Hexapod walking</a:t>
            </a:r>
            <a:endParaRPr lang="en-US" dirty="0"/>
          </a:p>
        </p:txBody>
      </p:sp>
      <p:sp>
        <p:nvSpPr>
          <p:cNvPr id="5" name="Rectangle 4"/>
          <p:cNvSpPr/>
          <p:nvPr/>
        </p:nvSpPr>
        <p:spPr>
          <a:xfrm>
            <a:off x="3581400" y="1828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Distance evaluation</a:t>
            </a:r>
            <a:endParaRPr lang="en-US" dirty="0"/>
          </a:p>
        </p:txBody>
      </p:sp>
      <p:sp>
        <p:nvSpPr>
          <p:cNvPr id="6" name="Rectangle 5"/>
          <p:cNvSpPr/>
          <p:nvPr/>
        </p:nvSpPr>
        <p:spPr>
          <a:xfrm>
            <a:off x="2057400" y="2971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Biped walking</a:t>
            </a:r>
            <a:endParaRPr lang="en-US" dirty="0"/>
          </a:p>
        </p:txBody>
      </p:sp>
      <p:sp>
        <p:nvSpPr>
          <p:cNvPr id="7" name="Rectangle 6"/>
          <p:cNvSpPr/>
          <p:nvPr/>
        </p:nvSpPr>
        <p:spPr>
          <a:xfrm>
            <a:off x="3581400" y="2971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Number of falls</a:t>
            </a:r>
          </a:p>
          <a:p>
            <a:pPr algn="ctr"/>
            <a:r>
              <a:rPr lang="en-US" sz="1600" dirty="0" smtClean="0"/>
              <a:t>evaluation</a:t>
            </a:r>
            <a:endParaRPr lang="en-US" sz="1600" dirty="0"/>
          </a:p>
        </p:txBody>
      </p:sp>
      <p:sp>
        <p:nvSpPr>
          <p:cNvPr id="8" name="Rectangle 7"/>
          <p:cNvSpPr/>
          <p:nvPr/>
        </p:nvSpPr>
        <p:spPr>
          <a:xfrm>
            <a:off x="2057400" y="3886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Biped Gestures</a:t>
            </a:r>
          </a:p>
        </p:txBody>
      </p:sp>
      <p:sp>
        <p:nvSpPr>
          <p:cNvPr id="9" name="Rectangle 8"/>
          <p:cNvSpPr/>
          <p:nvPr/>
        </p:nvSpPr>
        <p:spPr>
          <a:xfrm>
            <a:off x="3581400" y="3886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Comparison to video evaluation</a:t>
            </a:r>
            <a:endParaRPr lang="en-US" sz="1400" dirty="0"/>
          </a:p>
        </p:txBody>
      </p:sp>
      <p:sp>
        <p:nvSpPr>
          <p:cNvPr id="10" name="Rectangle 9"/>
          <p:cNvSpPr/>
          <p:nvPr/>
        </p:nvSpPr>
        <p:spPr>
          <a:xfrm>
            <a:off x="2057400" y="4876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Hand gestures</a:t>
            </a:r>
          </a:p>
        </p:txBody>
      </p:sp>
      <p:sp>
        <p:nvSpPr>
          <p:cNvPr id="11" name="Rectangle 10"/>
          <p:cNvSpPr/>
          <p:nvPr/>
        </p:nvSpPr>
        <p:spPr>
          <a:xfrm>
            <a:off x="3581400" y="4876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Subjective human evaluation</a:t>
            </a:r>
            <a:endParaRPr lang="en-US" sz="1400" dirty="0"/>
          </a:p>
        </p:txBody>
      </p:sp>
      <p:sp>
        <p:nvSpPr>
          <p:cNvPr id="12" name="TextBox 11"/>
          <p:cNvSpPr txBox="1"/>
          <p:nvPr/>
        </p:nvSpPr>
        <p:spPr>
          <a:xfrm>
            <a:off x="228600" y="5867400"/>
            <a:ext cx="8610600" cy="707886"/>
          </a:xfrm>
          <a:prstGeom prst="rect">
            <a:avLst/>
          </a:prstGeom>
          <a:noFill/>
        </p:spPr>
        <p:txBody>
          <a:bodyPr wrap="square" rtlCol="0">
            <a:spAutoFit/>
          </a:bodyPr>
          <a:lstStyle/>
          <a:p>
            <a:r>
              <a:rPr lang="en-US" sz="2000" b="1" dirty="0" smtClean="0">
                <a:effectLst>
                  <a:outerShdw blurRad="38100" dist="38100" dir="2700000" algn="tl">
                    <a:srgbClr val="000000">
                      <a:alpha val="43137"/>
                    </a:srgbClr>
                  </a:outerShdw>
                </a:effectLst>
              </a:rPr>
              <a:t>Learning problems in Human-Robot Interaction – Motion Behavior (input/output)  generation problems</a:t>
            </a:r>
            <a:endParaRPr lang="en-US" sz="2000" b="1" dirty="0">
              <a:effectLst>
                <a:outerShdw blurRad="38100" dist="38100" dir="2700000" algn="tl">
                  <a:srgbClr val="000000">
                    <a:alpha val="43137"/>
                  </a:srgbClr>
                </a:outerShdw>
              </a:effectLst>
            </a:endParaRPr>
          </a:p>
        </p:txBody>
      </p:sp>
      <p:sp>
        <p:nvSpPr>
          <p:cNvPr id="13" name="TextBox 12"/>
          <p:cNvSpPr txBox="1"/>
          <p:nvPr/>
        </p:nvSpPr>
        <p:spPr>
          <a:xfrm>
            <a:off x="5562600" y="381000"/>
            <a:ext cx="3352800" cy="5016758"/>
          </a:xfrm>
          <a:prstGeom prst="rect">
            <a:avLst/>
          </a:prstGeom>
          <a:noFill/>
        </p:spPr>
        <p:txBody>
          <a:bodyPr wrap="square" rtlCol="0">
            <a:spAutoFit/>
          </a:bodyPr>
          <a:lstStyle/>
          <a:p>
            <a:r>
              <a:rPr lang="en-US" sz="4000" b="1" dirty="0" smtClean="0">
                <a:effectLst>
                  <a:outerShdw blurRad="38100" dist="38100" dir="2700000" algn="tl">
                    <a:srgbClr val="000000">
                      <a:alpha val="43137"/>
                    </a:srgbClr>
                  </a:outerShdw>
                </a:effectLst>
              </a:rPr>
              <a:t>Behavior  Problems = examples of correct motions – generalize and modify, interpolate</a:t>
            </a:r>
            <a:endParaRPr lang="en-US" sz="4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636838"/>
            <a:ext cx="8229600" cy="715962"/>
          </a:xfrm>
        </p:spPr>
        <p:txBody>
          <a:bodyPr>
            <a:noAutofit/>
          </a:bodyPr>
          <a:lstStyle/>
          <a:p>
            <a:r>
              <a:rPr lang="en-US" sz="11500" b="1" dirty="0" smtClean="0">
                <a:solidFill>
                  <a:srgbClr val="FF0000"/>
                </a:solidFill>
                <a:effectLst>
                  <a:outerShdw blurRad="38100" dist="38100" dir="2700000" algn="tl">
                    <a:srgbClr val="000000">
                      <a:alpha val="43137"/>
                    </a:srgbClr>
                  </a:outerShdw>
                </a:effectLst>
              </a:rPr>
              <a:t>What is robot theatre?</a:t>
            </a:r>
            <a:endParaRPr lang="en-US" sz="11500" b="1" dirty="0">
              <a:solidFill>
                <a:srgbClr val="FF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000" b="1" dirty="0" smtClean="0">
                <a:effectLst>
                  <a:outerShdw blurRad="38100" dist="38100" dir="2700000" algn="tl">
                    <a:srgbClr val="000000">
                      <a:alpha val="43137"/>
                    </a:srgbClr>
                  </a:outerShdw>
                </a:effectLst>
              </a:rPr>
              <a:t>Theory of Robot Theatre?</a:t>
            </a:r>
            <a:endParaRPr lang="en-US" sz="60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dirty="0" smtClean="0">
                <a:solidFill>
                  <a:srgbClr val="FF0000"/>
                </a:solidFill>
              </a:rPr>
              <a:t>Motion Theory:</a:t>
            </a:r>
          </a:p>
          <a:p>
            <a:pPr marL="914400" lvl="1" indent="-514350"/>
            <a:r>
              <a:rPr lang="en-US" dirty="0" smtClean="0"/>
              <a:t>Motions with symbolic values</a:t>
            </a:r>
          </a:p>
          <a:p>
            <a:pPr marL="514350" indent="-514350">
              <a:buFont typeface="+mj-lt"/>
              <a:buAutoNum type="arabicPeriod"/>
            </a:pPr>
            <a:r>
              <a:rPr lang="en-US" dirty="0" smtClean="0">
                <a:solidFill>
                  <a:srgbClr val="FF0000"/>
                </a:solidFill>
              </a:rPr>
              <a:t>Theory of sign</a:t>
            </a:r>
          </a:p>
          <a:p>
            <a:pPr marL="914400" lvl="1" indent="-514350"/>
            <a:r>
              <a:rPr lang="en-US" dirty="0" smtClean="0"/>
              <a:t>Creation of scripts, generalized events, motions  </a:t>
            </a:r>
          </a:p>
          <a:p>
            <a:pPr marL="914400" lvl="1" indent="-514350">
              <a:buNone/>
            </a:pPr>
            <a:r>
              <a:rPr lang="en-US" dirty="0" smtClean="0"/>
              <a:t>       to carry meaning</a:t>
            </a:r>
          </a:p>
          <a:p>
            <a:pPr marL="514350" indent="-514350">
              <a:buFont typeface="+mj-lt"/>
              <a:buAutoNum type="arabicPeriod"/>
            </a:pPr>
            <a:r>
              <a:rPr lang="en-US" dirty="0" smtClean="0">
                <a:solidFill>
                  <a:srgbClr val="FF0000"/>
                </a:solidFill>
              </a:rPr>
              <a:t>Robot theories </a:t>
            </a:r>
            <a:r>
              <a:rPr lang="en-US" dirty="0" smtClean="0"/>
              <a:t>that may be used:</a:t>
            </a:r>
          </a:p>
          <a:p>
            <a:pPr marL="914400" lvl="1" indent="-514350">
              <a:buFont typeface="+mj-lt"/>
              <a:buAutoNum type="arabicPeriod"/>
            </a:pPr>
            <a:r>
              <a:rPr lang="en-US" dirty="0" smtClean="0"/>
              <a:t>Machine Learning</a:t>
            </a:r>
          </a:p>
          <a:p>
            <a:pPr marL="914400" lvl="1" indent="-514350">
              <a:buFont typeface="+mj-lt"/>
              <a:buAutoNum type="arabicPeriod"/>
            </a:pPr>
            <a:r>
              <a:rPr lang="en-US" dirty="0" smtClean="0"/>
              <a:t>Robot Vision</a:t>
            </a:r>
          </a:p>
          <a:p>
            <a:pPr marL="914400" lvl="1" indent="-514350">
              <a:buFont typeface="+mj-lt"/>
              <a:buAutoNum type="arabicPeriod"/>
            </a:pPr>
            <a:r>
              <a:rPr lang="en-US" dirty="0" smtClean="0"/>
              <a:t>Sensor Integration</a:t>
            </a:r>
          </a:p>
          <a:p>
            <a:pPr marL="914400" lvl="1" indent="-514350">
              <a:buFont typeface="+mj-lt"/>
              <a:buAutoNum type="arabicPeriod"/>
            </a:pPr>
            <a:r>
              <a:rPr lang="en-US" dirty="0" smtClean="0"/>
              <a:t>Motion: kinematics, inverse kinematics, dynamics</a:t>
            </a:r>
          </a:p>
          <a:p>
            <a:pPr marL="914400" lvl="1" indent="-514350">
              <a:buFont typeface="+mj-lt"/>
              <a:buAutoNum type="arabicPeriod"/>
            </a:pPr>
            <a:r>
              <a:rPr lang="en-US" dirty="0" smtClean="0"/>
              <a:t>Group dynamics</a:t>
            </a:r>
          </a:p>
          <a:p>
            <a:pPr marL="914400" lvl="1" indent="-514350">
              <a:buFont typeface="+mj-lt"/>
              <a:buAutoNum type="arabicPeriod"/>
            </a:pPr>
            <a:r>
              <a:rPr lang="en-US" dirty="0" smtClean="0"/>
              <a:t>Developmental robots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Realizations of Robot Theatres</a:t>
            </a:r>
            <a:endParaRPr lang="en-US" dirty="0"/>
          </a:p>
        </p:txBody>
      </p:sp>
      <p:sp>
        <p:nvSpPr>
          <p:cNvPr id="3" name="Content Placeholder 2"/>
          <p:cNvSpPr>
            <a:spLocks noGrp="1"/>
          </p:cNvSpPr>
          <p:nvPr>
            <p:ph idx="1"/>
          </p:nvPr>
        </p:nvSpPr>
        <p:spPr>
          <a:xfrm>
            <a:off x="381000" y="1143000"/>
            <a:ext cx="8229600" cy="4525963"/>
          </a:xfrm>
        </p:spPr>
        <p:txBody>
          <a:bodyPr>
            <a:normAutofit fontScale="92500" lnSpcReduction="10000"/>
          </a:bodyPr>
          <a:lstStyle/>
          <a:p>
            <a:r>
              <a:rPr lang="en-US" dirty="0" err="1" smtClean="0"/>
              <a:t>Animatronic</a:t>
            </a:r>
            <a:r>
              <a:rPr lang="en-US" dirty="0" smtClean="0"/>
              <a:t> “Canned” Robot theatre of humanoid robots</a:t>
            </a:r>
          </a:p>
          <a:p>
            <a:pPr lvl="1"/>
            <a:r>
              <a:rPr lang="en-US" dirty="0" smtClean="0"/>
              <a:t>Disneyworld, Disneyland, Pizza Theatre</a:t>
            </a:r>
          </a:p>
          <a:p>
            <a:r>
              <a:rPr lang="en-US" dirty="0" smtClean="0"/>
              <a:t>Theatre of mobile robots with some improvisation</a:t>
            </a:r>
          </a:p>
          <a:p>
            <a:pPr lvl="1"/>
            <a:r>
              <a:rPr lang="en-US" dirty="0" smtClean="0"/>
              <a:t> </a:t>
            </a:r>
            <a:r>
              <a:rPr lang="en-US" dirty="0" err="1" smtClean="0"/>
              <a:t>Ullanta</a:t>
            </a:r>
            <a:r>
              <a:rPr lang="en-US" dirty="0" smtClean="0"/>
              <a:t> 2000</a:t>
            </a:r>
          </a:p>
          <a:p>
            <a:r>
              <a:rPr lang="en-US" dirty="0" smtClean="0"/>
              <a:t>Theatre of mobile robots and humans</a:t>
            </a:r>
          </a:p>
          <a:p>
            <a:pPr lvl="1"/>
            <a:r>
              <a:rPr lang="en-US" dirty="0" err="1" smtClean="0"/>
              <a:t>Hedda</a:t>
            </a:r>
            <a:r>
              <a:rPr lang="en-US" dirty="0" smtClean="0"/>
              <a:t> </a:t>
            </a:r>
            <a:r>
              <a:rPr lang="en-US" dirty="0" err="1" smtClean="0"/>
              <a:t>Gabler</a:t>
            </a:r>
            <a:r>
              <a:rPr lang="en-US" dirty="0" smtClean="0"/>
              <a:t> , Broadway, 2008</a:t>
            </a:r>
          </a:p>
          <a:p>
            <a:pPr lvl="1"/>
            <a:r>
              <a:rPr lang="en-US" dirty="0" smtClean="0"/>
              <a:t>Phantom in Opera, 2008</a:t>
            </a:r>
          </a:p>
          <a:p>
            <a:pPr lvl="1"/>
            <a:r>
              <a:rPr lang="en-US" dirty="0" smtClean="0"/>
              <a:t>Switzerland 2009</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xplosion 1 3"/>
          <p:cNvSpPr/>
          <p:nvPr/>
        </p:nvSpPr>
        <p:spPr>
          <a:xfrm>
            <a:off x="-2514600" y="-2209800"/>
            <a:ext cx="10668000" cy="8686800"/>
          </a:xfrm>
          <a:prstGeom prst="irregularSeal1">
            <a:avLst/>
          </a:prstGeom>
          <a:solidFill>
            <a:schemeClr val="tx2">
              <a:lumMod val="20000"/>
              <a:lumOff val="8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smtClean="0">
                <a:solidFill>
                  <a:srgbClr val="00B0F0"/>
                </a:solidFill>
                <a:effectLst>
                  <a:outerShdw blurRad="38100" dist="38100" dir="2700000" algn="tl">
                    <a:srgbClr val="000000">
                      <a:alpha val="43137"/>
                    </a:srgbClr>
                  </a:outerShdw>
                </a:effectLst>
              </a:rPr>
              <a:t> </a:t>
            </a:r>
            <a:r>
              <a:rPr lang="en-US" sz="7200" b="1" dirty="0" smtClean="0">
                <a:solidFill>
                  <a:srgbClr val="002060"/>
                </a:solidFill>
                <a:effectLst>
                  <a:outerShdw blurRad="38100" dist="38100" dir="2700000" algn="tl">
                    <a:srgbClr val="000000">
                      <a:alpha val="43137"/>
                    </a:srgbClr>
                  </a:outerShdw>
                </a:effectLst>
              </a:rPr>
              <a:t>Models of Robot Theatre</a:t>
            </a:r>
            <a:endParaRPr lang="en-US" sz="7200" b="1" dirty="0">
              <a:solidFill>
                <a:srgbClr val="002060"/>
              </a:solidFill>
              <a:effectLst>
                <a:outerShdw blurRad="38100" dist="38100" dir="2700000" algn="tl">
                  <a:srgbClr val="000000">
                    <a:alpha val="43137"/>
                  </a:srgbClr>
                </a:outerShdw>
              </a:effectLst>
            </a:endParaRPr>
          </a:p>
        </p:txBody>
      </p:sp>
      <p:pic>
        <p:nvPicPr>
          <p:cNvPr id="3" name="Picture 2" descr="robot-1.jpg"/>
          <p:cNvPicPr>
            <a:picLocks noChangeAspect="1"/>
          </p:cNvPicPr>
          <p:nvPr/>
        </p:nvPicPr>
        <p:blipFill>
          <a:blip r:embed="rId2" cstate="print"/>
          <a:stretch>
            <a:fillRect/>
          </a:stretch>
        </p:blipFill>
        <p:spPr>
          <a:xfrm>
            <a:off x="4495800" y="3604260"/>
            <a:ext cx="4648200" cy="325374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304800"/>
            <a:ext cx="8001000" cy="2800767"/>
          </a:xfrm>
          <a:prstGeom prst="rect">
            <a:avLst/>
          </a:prstGeom>
          <a:solidFill>
            <a:schemeClr val="accent3">
              <a:lumMod val="20000"/>
              <a:lumOff val="80000"/>
            </a:schemeClr>
          </a:solidFill>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8800" b="1" dirty="0" err="1" smtClean="0">
                <a:solidFill>
                  <a:srgbClr val="FF0000"/>
                </a:solidFill>
                <a:effectLst>
                  <a:outerShdw blurRad="38100" dist="38100" dir="2700000" algn="tl">
                    <a:srgbClr val="000000">
                      <a:alpha val="43137"/>
                    </a:srgbClr>
                  </a:outerShdw>
                </a:effectLst>
              </a:rPr>
              <a:t>Animatronic</a:t>
            </a:r>
            <a:r>
              <a:rPr lang="en-US" sz="8800" b="1" dirty="0" smtClean="0">
                <a:solidFill>
                  <a:srgbClr val="FF0000"/>
                </a:solidFill>
                <a:effectLst>
                  <a:outerShdw blurRad="38100" dist="38100" dir="2700000" algn="tl">
                    <a:srgbClr val="000000">
                      <a:alpha val="43137"/>
                    </a:srgbClr>
                  </a:outerShdw>
                </a:effectLst>
              </a:rPr>
              <a:t> Theatre</a:t>
            </a:r>
            <a:endParaRPr lang="en-US" sz="8800" b="1" dirty="0">
              <a:solidFill>
                <a:srgbClr val="FF0000"/>
              </a:solidFill>
              <a:effectLst>
                <a:outerShdw blurRad="38100" dist="38100" dir="2700000" algn="tl">
                  <a:srgbClr val="000000">
                    <a:alpha val="43137"/>
                  </a:srgbClr>
                </a:outerShdw>
              </a:effectLst>
            </a:endParaRPr>
          </a:p>
        </p:txBody>
      </p:sp>
      <p:sp>
        <p:nvSpPr>
          <p:cNvPr id="3" name="TextBox 2"/>
          <p:cNvSpPr txBox="1"/>
          <p:nvPr/>
        </p:nvSpPr>
        <p:spPr>
          <a:xfrm>
            <a:off x="1676400" y="3124200"/>
            <a:ext cx="4876800" cy="2862322"/>
          </a:xfrm>
          <a:prstGeom prst="rect">
            <a:avLst/>
          </a:prstGeom>
          <a:noFill/>
        </p:spPr>
        <p:txBody>
          <a:bodyPr wrap="square" rtlCol="0">
            <a:spAutoFit/>
          </a:bodyPr>
          <a:lstStyle/>
          <a:p>
            <a:r>
              <a:rPr lang="en-US" sz="3600" b="1" dirty="0" smtClean="0"/>
              <a:t>Actors: </a:t>
            </a:r>
            <a:r>
              <a:rPr lang="en-US" sz="3600" dirty="0" smtClean="0"/>
              <a:t>robots</a:t>
            </a:r>
          </a:p>
          <a:p>
            <a:r>
              <a:rPr lang="en-US" sz="3600" b="1" dirty="0" smtClean="0"/>
              <a:t>Directors: </a:t>
            </a:r>
            <a:r>
              <a:rPr lang="en-US" sz="3600" dirty="0" smtClean="0"/>
              <a:t>none</a:t>
            </a:r>
          </a:p>
          <a:p>
            <a:r>
              <a:rPr lang="en-US" sz="3600" b="1" dirty="0" smtClean="0"/>
              <a:t>Public: </a:t>
            </a:r>
            <a:r>
              <a:rPr lang="en-US" sz="3600" dirty="0" smtClean="0"/>
              <a:t>no feedback</a:t>
            </a:r>
          </a:p>
          <a:p>
            <a:r>
              <a:rPr lang="en-US" sz="3600" b="1" dirty="0" smtClean="0"/>
              <a:t>Action: </a:t>
            </a:r>
            <a:r>
              <a:rPr lang="en-US" sz="3600" dirty="0" smtClean="0"/>
              <a:t> fixed</a:t>
            </a:r>
          </a:p>
          <a:p>
            <a:r>
              <a:rPr lang="en-US" sz="3600" b="1" dirty="0" smtClean="0"/>
              <a:t>Example: </a:t>
            </a:r>
            <a:r>
              <a:rPr lang="en-US" sz="3600" dirty="0" smtClean="0"/>
              <a:t>Disney World</a:t>
            </a:r>
            <a:endParaRPr lang="en-US" sz="3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926</TotalTime>
  <Words>2570</Words>
  <Application>Microsoft Office PowerPoint</Application>
  <PresentationFormat>On-screen Show (4:3)</PresentationFormat>
  <Paragraphs>430</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Slide 1</vt:lpstr>
      <vt:lpstr>Slide 2</vt:lpstr>
      <vt:lpstr>Slide 3</vt:lpstr>
      <vt:lpstr>Slide 4</vt:lpstr>
      <vt:lpstr>What is robot theatre?</vt:lpstr>
      <vt:lpstr>Theory of Robot Theatre?</vt:lpstr>
      <vt:lpstr>Realizations of Robot Theatres</vt:lpstr>
      <vt:lpstr>Slide 8</vt:lpstr>
      <vt:lpstr>Slide 9</vt:lpstr>
      <vt:lpstr>Slide 10</vt:lpstr>
      <vt:lpstr>Slide 11</vt:lpstr>
      <vt:lpstr>Slide 12</vt:lpstr>
      <vt:lpstr>Universal Editors for Robot Theatre</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Languages to describe all kinds of motions and events</vt:lpstr>
      <vt:lpstr>Theory of Event Expressions</vt:lpstr>
      <vt:lpstr>Slide 31</vt:lpstr>
      <vt:lpstr>Slide 32</vt:lpstr>
      <vt:lpstr>Slide 33</vt:lpstr>
      <vt:lpstr>on-line versus off-line creation of motions</vt:lpstr>
      <vt:lpstr>Slide 35</vt:lpstr>
      <vt:lpstr>Event Expressions to specify languages of motions and behaviors</vt:lpstr>
      <vt:lpstr>Slide 37</vt:lpstr>
      <vt:lpstr>Slide 38</vt:lpstr>
      <vt:lpstr>Event Expressions to specify languages of motions and behaviors</vt:lpstr>
      <vt:lpstr>Slide 40</vt:lpstr>
      <vt:lpstr>Slide 41</vt:lpstr>
      <vt:lpstr> Brzozowski’s derivatives</vt:lpstr>
      <vt:lpstr>Recursive Rules for PMG design</vt:lpstr>
      <vt:lpstr>Example of designing PMG from Event Expression</vt:lpstr>
      <vt:lpstr>Slide 45</vt:lpstr>
      <vt:lpstr>Acceptor, generator and transformer</vt:lpstr>
      <vt:lpstr>Slide 47</vt:lpstr>
    </vt:vector>
  </TitlesOfParts>
  <Company>Portland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mperkows</dc:creator>
  <cp:lastModifiedBy>mperkows</cp:lastModifiedBy>
  <cp:revision>103</cp:revision>
  <dcterms:created xsi:type="dcterms:W3CDTF">2009-10-30T19:20:00Z</dcterms:created>
  <dcterms:modified xsi:type="dcterms:W3CDTF">2009-11-20T17:13:37Z</dcterms:modified>
</cp:coreProperties>
</file>